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60" r:id="rId6"/>
    <p:sldId id="259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6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173157"/>
            <a:ext cx="7772400" cy="1470025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7716" y="2643182"/>
            <a:ext cx="6670366" cy="175260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C77B7-A0A4-418D-AC8B-FA1447AAEDD1}" type="datetimeFigureOut">
              <a:rPr lang="zh-TW" altLang="en-US" smtClean="0"/>
              <a:pPr/>
              <a:t>2015/1/4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86DE3-E66C-4923-BEF0-6BE4D562FC5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C77B7-A0A4-418D-AC8B-FA1447AAEDD1}" type="datetimeFigureOut">
              <a:rPr lang="zh-TW" altLang="en-US" smtClean="0"/>
              <a:pPr/>
              <a:t>2015/1/4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86DE3-E66C-4923-BEF0-6BE4D562FC5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143768" y="274639"/>
            <a:ext cx="1543032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61513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C77B7-A0A4-418D-AC8B-FA1447AAEDD1}" type="datetimeFigureOut">
              <a:rPr lang="zh-TW" altLang="en-US" smtClean="0"/>
              <a:pPr/>
              <a:t>2015/1/4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86DE3-E66C-4923-BEF0-6BE4D562FC5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C77B7-A0A4-418D-AC8B-FA1447AAEDD1}" type="datetimeFigureOut">
              <a:rPr lang="zh-TW" altLang="en-US" smtClean="0"/>
              <a:pPr/>
              <a:t>2015/1/4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86DE3-E66C-4923-BEF0-6BE4D562FC5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924181"/>
            <a:ext cx="7772400" cy="1362075"/>
          </a:xfrm>
        </p:spPr>
        <p:txBody>
          <a:bodyPr anchor="t"/>
          <a:lstStyle>
            <a:lvl1pPr algn="l">
              <a:defRPr sz="4400" b="0" cap="all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42874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C77B7-A0A4-418D-AC8B-FA1447AAEDD1}" type="datetimeFigureOut">
              <a:rPr lang="zh-TW" altLang="en-US" smtClean="0"/>
              <a:pPr/>
              <a:t>2015/1/4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86DE3-E66C-4923-BEF0-6BE4D562FC5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C77B7-A0A4-418D-AC8B-FA1447AAEDD1}" type="datetimeFigureOut">
              <a:rPr lang="zh-TW" altLang="en-US" smtClean="0"/>
              <a:pPr/>
              <a:t>2015/1/4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86DE3-E66C-4923-BEF0-6BE4D562FC5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C77B7-A0A4-418D-AC8B-FA1447AAEDD1}" type="datetimeFigureOut">
              <a:rPr lang="zh-TW" altLang="en-US" smtClean="0"/>
              <a:pPr/>
              <a:t>2015/1/4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86DE3-E66C-4923-BEF0-6BE4D562FC5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C77B7-A0A4-418D-AC8B-FA1447AAEDD1}" type="datetimeFigureOut">
              <a:rPr lang="zh-TW" altLang="en-US" smtClean="0"/>
              <a:pPr/>
              <a:t>2015/1/4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86DE3-E66C-4923-BEF0-6BE4D562FC5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C77B7-A0A4-418D-AC8B-FA1447AAEDD1}" type="datetimeFigureOut">
              <a:rPr lang="zh-TW" altLang="en-US" smtClean="0"/>
              <a:pPr/>
              <a:t>2015/1/4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86DE3-E66C-4923-BEF0-6BE4D562FC5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0382" y="1071546"/>
            <a:ext cx="5111750" cy="50497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679083" y="1071546"/>
            <a:ext cx="3008313" cy="34290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C77B7-A0A4-418D-AC8B-FA1447AAEDD1}" type="datetimeFigureOut">
              <a:rPr lang="zh-TW" altLang="en-US" smtClean="0"/>
              <a:pPr/>
              <a:t>2015/1/4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86DE3-E66C-4923-BEF0-6BE4D562FC5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5" y="285728"/>
            <a:ext cx="8230993" cy="696626"/>
          </a:xfrm>
        </p:spPr>
        <p:txBody>
          <a:bodyPr anchor="ctr"/>
          <a:lstStyle>
            <a:lvl1pPr algn="ctr">
              <a:defRPr sz="36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001024" y="642918"/>
            <a:ext cx="785818" cy="4572032"/>
          </a:xfrm>
        </p:spPr>
        <p:txBody>
          <a:bodyPr vert="eaVert" anchor="ctr"/>
          <a:lstStyle>
            <a:lvl1pPr algn="l">
              <a:defRPr sz="2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42922" y="541340"/>
            <a:ext cx="6415094" cy="5459428"/>
          </a:xfrm>
          <a:prstGeom prst="roundRect">
            <a:avLst>
              <a:gd name="adj" fmla="val 4800"/>
            </a:avLst>
          </a:prstGeom>
          <a:solidFill>
            <a:schemeClr val="accent1">
              <a:tint val="20000"/>
            </a:schemeClr>
          </a:solidFill>
          <a:ln w="38100">
            <a:gradFill flip="none" rotWithShape="1">
              <a:gsLst>
                <a:gs pos="0">
                  <a:schemeClr val="accent1">
                    <a:alpha val="50000"/>
                  </a:schemeClr>
                </a:gs>
                <a:gs pos="100000">
                  <a:schemeClr val="accent1">
                    <a:tint val="20000"/>
                  </a:schemeClr>
                </a:gs>
              </a:gsLst>
              <a:lin ang="16200000" scaled="1"/>
              <a:tileRect/>
            </a:gradFill>
          </a:ln>
          <a:effectLst>
            <a:outerShdw blurRad="76200" dist="38100" dir="5400000" sx="100500" sy="100500" algn="tl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7072330" y="1000108"/>
            <a:ext cx="914368" cy="4214842"/>
          </a:xfrm>
        </p:spPr>
        <p:txBody>
          <a:bodyPr vert="eaVert"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C77B7-A0A4-418D-AC8B-FA1447AAEDD1}" type="datetimeFigureOut">
              <a:rPr lang="zh-TW" altLang="en-US" smtClean="0"/>
              <a:pPr/>
              <a:t>2015/1/4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86DE3-E66C-4923-BEF0-6BE4D562FC5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>
          <a:blip r:embed="rId13">
            <a:duotone>
              <a:schemeClr val="accent1"/>
              <a:srgbClr val="FFFFFF"/>
            </a:duotone>
            <a:lum bright="12000" contrast="40000"/>
          </a:blip>
          <a:stretch>
            <a:fillRect/>
          </a:stretch>
        </p:blipFill>
        <p:spPr>
          <a:xfrm>
            <a:off x="6667809" y="4915143"/>
            <a:ext cx="2476191" cy="194285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矩形 9"/>
          <p:cNvSpPr/>
          <p:nvPr/>
        </p:nvSpPr>
        <p:spPr>
          <a:xfrm>
            <a:off x="0" y="0"/>
            <a:ext cx="9144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20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</a:schemeClr>
              </a:gs>
            </a:gsLst>
            <a:lin ang="18900000" scaled="1"/>
            <a:tileRect/>
          </a:gradFill>
          <a:ln w="12700" cap="rnd" cmpd="sng" algn="ctr">
            <a:noFill/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0" y="40951"/>
            <a:ext cx="4572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5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  <a:alpha val="60000"/>
                </a:schemeClr>
              </a:gs>
            </a:gsLst>
            <a:lin ang="8100000" scaled="1"/>
            <a:tileRect/>
          </a:gradFill>
          <a:ln w="12700" cap="rnd" cmpd="sng" algn="ctr">
            <a:noFill/>
            <a:prstDash val="solid"/>
          </a:ln>
          <a:effectLst>
            <a:glow>
              <a:schemeClr val="accent1">
                <a:tint val="100000"/>
                <a:shade val="100000"/>
                <a:hueMod val="100000"/>
                <a:satMod val="100000"/>
              </a:schemeClr>
            </a:glow>
            <a:softEdge rad="127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14">
            <a:duotone>
              <a:schemeClr val="accent1"/>
              <a:srgbClr val="FFFFFF"/>
            </a:duotone>
            <a:lum bright="35000" contrast="40000"/>
          </a:blip>
          <a:stretch>
            <a:fillRect/>
          </a:stretch>
        </p:blipFill>
        <p:spPr>
          <a:xfrm>
            <a:off x="0" y="6420445"/>
            <a:ext cx="9144000" cy="43755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C77B7-A0A4-418D-AC8B-FA1447AAEDD1}" type="datetimeFigureOut">
              <a:rPr lang="zh-TW" altLang="en-US" smtClean="0"/>
              <a:pPr/>
              <a:t>2015/1/4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86DE3-E66C-4923-BEF0-6BE4D562FC5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 2"/>
        <a:buChar char="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 2"/>
        <a:buChar char="³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60000"/>
        <a:buFont typeface="Wingdings 2"/>
        <a:buChar char="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5"/>
        </a:buClr>
        <a:buSzPct val="45000"/>
        <a:buFont typeface="Wingdings 2"/>
        <a:buChar char="¯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685800" y="1173157"/>
            <a:ext cx="7772400" cy="4398983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8800" b="1" i="1" u="sng" dirty="0" smtClean="0">
                <a:latin typeface="標楷體" pitchFamily="65" charset="-120"/>
                <a:ea typeface="標楷體" pitchFamily="65" charset="-120"/>
              </a:rPr>
              <a:t>恆毅高中</a:t>
            </a:r>
            <a:r>
              <a:rPr lang="en-US" altLang="zh-TW" sz="8800" b="1" i="1" u="sng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8800" b="1" i="1" u="sng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8800" b="1" i="1" u="sng" dirty="0" smtClean="0">
                <a:latin typeface="標楷體" pitchFamily="65" charset="-120"/>
                <a:ea typeface="標楷體" pitchFamily="65" charset="-120"/>
              </a:rPr>
              <a:t>光仁中學</a:t>
            </a:r>
            <a:r>
              <a:rPr lang="en-US" altLang="zh-TW" sz="8800" b="1" i="1" u="sng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8800" b="1" i="1" u="sng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8800" b="1" i="1" u="sng" dirty="0" smtClean="0">
                <a:latin typeface="標楷體" pitchFamily="65" charset="-120"/>
                <a:ea typeface="標楷體" pitchFamily="65" charset="-120"/>
              </a:rPr>
              <a:t>南山高中</a:t>
            </a:r>
            <a:r>
              <a:rPr lang="en-US" altLang="zh-TW" sz="8800" b="1" i="1" u="sng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8800" b="1" i="1" u="sng" dirty="0" smtClean="0">
                <a:latin typeface="標楷體" pitchFamily="65" charset="-120"/>
                <a:ea typeface="標楷體" pitchFamily="65" charset="-120"/>
              </a:rPr>
            </a:br>
            <a:endParaRPr lang="zh-TW" altLang="en-US" b="1" i="1" u="sng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5400" b="1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5400" b="1" dirty="0" smtClean="0">
                <a:latin typeface="標楷體" pitchFamily="65" charset="-120"/>
                <a:ea typeface="標楷體" pitchFamily="65" charset="-120"/>
              </a:rPr>
              <a:t>恆毅高中</a:t>
            </a:r>
            <a:endParaRPr lang="zh-TW" altLang="en-US" sz="5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恆毅中學由「主徒會」創辦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Q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國際交流研習社團：培育英文聽說讀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     寫俱佳人才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   2.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機器人組裝及程式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資訊進階證照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Q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搭乘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810-17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分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捷運新莊站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，步行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分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2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搭乘板南線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-18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分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忠孝新生站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，轉新莊線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2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     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21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分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新莊站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，步行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分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2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步行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45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分     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台灣等公車的資料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板橋公車站為起點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200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Q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： 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101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PR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值：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83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5400" b="1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5400" b="1" dirty="0" smtClean="0">
                <a:latin typeface="標楷體" pitchFamily="65" charset="-120"/>
                <a:ea typeface="標楷體" pitchFamily="65" charset="-120"/>
              </a:rPr>
              <a:t>光仁中學</a:t>
            </a:r>
            <a:endParaRPr lang="zh-TW" altLang="en-US" sz="5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光仁中學是由來自於比利時的天主教聖母聖心會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(CICM)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，在台灣所創辦的完全中學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Q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深耕閱讀：以國語文為基礎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  國際教育：以英語文為基礎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  雲端學校：以自然科學為基礎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154758"/>
          </a:xfrm>
        </p:spPr>
        <p:txBody>
          <a:bodyPr>
            <a:normAutofit/>
          </a:bodyPr>
          <a:lstStyle/>
          <a:p>
            <a:pPr algn="l"/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Q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搭乘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651-8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分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民生中山路口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，步行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7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分      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2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搭乘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705-9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分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埔墘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，步行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分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2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搭乘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947-5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分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華翠大橋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，步行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11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分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2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步行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25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分    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台灣等公車的資料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板橋公車站為起點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)</a:t>
            </a:r>
            <a:br>
              <a:rPr lang="en-US" altLang="zh-TW" sz="2000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Q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101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PR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值：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83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5400" b="1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5400" b="1" dirty="0" smtClean="0">
                <a:latin typeface="標楷體" pitchFamily="65" charset="-120"/>
                <a:ea typeface="標楷體" pitchFamily="65" charset="-120"/>
              </a:rPr>
              <a:t>南山高中</a:t>
            </a:r>
            <a:endParaRPr lang="zh-TW" altLang="en-US" sz="5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前身為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私立正德技術職業學校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，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  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1941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創於上海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本校約有四百多名學生每天以腳踏車代步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Q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軟硬筆字：提升學生「寫書法、欣賞 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   書法」之能力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583362"/>
          </a:xfrm>
        </p:spPr>
        <p:txBody>
          <a:bodyPr>
            <a:normAutofit/>
          </a:bodyPr>
          <a:lstStyle/>
          <a:p>
            <a:pPr algn="l"/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Q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搭乘板南線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-18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分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忠孝新生站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2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     轉蘆洲線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-11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分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永安市場站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2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     步行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11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分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2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搭乘板南線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-12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分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西門站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，轉新店線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2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     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-5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分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古亭站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，轉蘆洲線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-6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分，步行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2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     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11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分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2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搭乘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810-17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分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捷運新莊站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，轉新莊線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2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     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-33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分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永安市場站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，步行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11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分 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2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                     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台灣等公車的資料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板橋公車站為起點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)</a:t>
            </a:r>
            <a:br>
              <a:rPr lang="en-US" altLang="zh-TW" sz="2000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Q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101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PR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值：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83 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000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000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2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0" y="0"/>
          <a:ext cx="9144000" cy="65703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786192">
                <a:tc>
                  <a:txBody>
                    <a:bodyPr/>
                    <a:lstStyle/>
                    <a:p>
                      <a:pPr algn="ctr"/>
                      <a:endParaRPr lang="zh-TW" altLang="en-US" sz="320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 smtClean="0">
                          <a:latin typeface="標楷體" pitchFamily="65" charset="-120"/>
                          <a:ea typeface="標楷體" pitchFamily="65" charset="-120"/>
                        </a:rPr>
                        <a:t>恆毅高中</a:t>
                      </a:r>
                      <a:endParaRPr lang="zh-TW" altLang="en-US" sz="32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 smtClean="0">
                          <a:latin typeface="標楷體" pitchFamily="65" charset="-120"/>
                          <a:ea typeface="標楷體" pitchFamily="65" charset="-120"/>
                        </a:rPr>
                        <a:t>光仁中學</a:t>
                      </a:r>
                      <a:endParaRPr lang="zh-TW" altLang="en-US" sz="32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 smtClean="0">
                          <a:latin typeface="標楷體" pitchFamily="65" charset="-120"/>
                          <a:ea typeface="標楷體" pitchFamily="65" charset="-120"/>
                        </a:rPr>
                        <a:t>南山高中</a:t>
                      </a:r>
                      <a:endParaRPr lang="zh-TW" altLang="en-US" sz="32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113402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特色</a:t>
                      </a:r>
                      <a:endParaRPr lang="zh-TW" altLang="en-US" sz="220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200" dirty="0" smtClean="0">
                          <a:latin typeface="標楷體" pitchFamily="65" charset="-120"/>
                          <a:ea typeface="標楷體" pitchFamily="65" charset="-120"/>
                        </a:rPr>
                        <a:t>規劃多元文化活動，培養族群融合態度</a:t>
                      </a:r>
                      <a:r>
                        <a:rPr lang="en-US" altLang="zh-TW" sz="2200" b="0" dirty="0" smtClean="0">
                          <a:latin typeface="標楷體" pitchFamily="65" charset="-120"/>
                          <a:ea typeface="標楷體" pitchFamily="65" charset="-120"/>
                        </a:rPr>
                        <a:t>(</a:t>
                      </a:r>
                      <a:r>
                        <a:rPr lang="zh-TW" altLang="en-US" sz="2200" b="0" dirty="0" smtClean="0">
                          <a:latin typeface="標楷體" pitchFamily="65" charset="-120"/>
                          <a:ea typeface="標楷體" pitchFamily="65" charset="-120"/>
                        </a:rPr>
                        <a:t>私立</a:t>
                      </a:r>
                      <a:r>
                        <a:rPr lang="en-US" altLang="zh-TW" sz="2200" b="0" dirty="0" smtClean="0">
                          <a:latin typeface="標楷體" pitchFamily="65" charset="-120"/>
                          <a:ea typeface="標楷體" pitchFamily="65" charset="-120"/>
                        </a:rPr>
                        <a:t>)</a:t>
                      </a:r>
                      <a:endParaRPr lang="en-US" altLang="zh-TW" sz="22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zh-TW" altLang="en-US" sz="2200" b="0" i="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秉持全人教育、適性發展的理念    </a:t>
                      </a:r>
                      <a:r>
                        <a:rPr lang="en-US" altLang="zh-TW" sz="2200" b="0" dirty="0" smtClean="0">
                          <a:latin typeface="標楷體" pitchFamily="65" charset="-120"/>
                          <a:ea typeface="標楷體" pitchFamily="65" charset="-120"/>
                        </a:rPr>
                        <a:t>(</a:t>
                      </a:r>
                      <a:r>
                        <a:rPr lang="zh-TW" altLang="en-US" sz="2200" b="0" dirty="0" smtClean="0">
                          <a:latin typeface="標楷體" pitchFamily="65" charset="-120"/>
                          <a:ea typeface="標楷體" pitchFamily="65" charset="-120"/>
                        </a:rPr>
                        <a:t>私立</a:t>
                      </a:r>
                      <a:r>
                        <a:rPr lang="en-US" altLang="zh-TW" sz="2200" b="0" dirty="0" smtClean="0">
                          <a:latin typeface="標楷體" pitchFamily="65" charset="-120"/>
                          <a:ea typeface="標楷體" pitchFamily="65" charset="-120"/>
                        </a:rPr>
                        <a:t>)</a:t>
                      </a:r>
                      <a:r>
                        <a:rPr kumimoji="0" lang="zh-TW" altLang="en-US" sz="2200" b="0" i="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 </a:t>
                      </a:r>
                      <a:endParaRPr lang="en-US" altLang="zh-TW" sz="22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zh-TW" altLang="en-US" sz="2200" b="0" i="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增廣教學</a:t>
                      </a:r>
                      <a:endParaRPr kumimoji="0" lang="en-US" altLang="zh-TW" sz="2200" b="0" i="0" kern="1200" dirty="0" smtClean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 algn="l"/>
                      <a:r>
                        <a:rPr lang="zh-TW" altLang="en-US" sz="2200" b="0" dirty="0" smtClean="0">
                          <a:latin typeface="標楷體" pitchFamily="65" charset="-120"/>
                          <a:ea typeface="標楷體" pitchFamily="65" charset="-120"/>
                        </a:rPr>
                        <a:t>          </a:t>
                      </a:r>
                      <a:r>
                        <a:rPr lang="en-US" altLang="zh-TW" sz="2200" b="0" dirty="0" smtClean="0">
                          <a:latin typeface="標楷體" pitchFamily="65" charset="-120"/>
                          <a:ea typeface="標楷體" pitchFamily="65" charset="-120"/>
                        </a:rPr>
                        <a:t>(</a:t>
                      </a:r>
                      <a:r>
                        <a:rPr lang="zh-TW" altLang="en-US" sz="2200" b="0" dirty="0" smtClean="0">
                          <a:latin typeface="標楷體" pitchFamily="65" charset="-120"/>
                          <a:ea typeface="標楷體" pitchFamily="65" charset="-120"/>
                        </a:rPr>
                        <a:t>私立</a:t>
                      </a:r>
                      <a:r>
                        <a:rPr lang="en-US" altLang="zh-TW" sz="2200" b="0" dirty="0" smtClean="0">
                          <a:latin typeface="標楷體" pitchFamily="65" charset="-120"/>
                          <a:ea typeface="標楷體" pitchFamily="65" charset="-120"/>
                        </a:rPr>
                        <a:t>)</a:t>
                      </a:r>
                      <a:endParaRPr lang="zh-TW" altLang="en-US" sz="2200" b="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51680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評比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482221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通勤時間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標楷體" pitchFamily="65" charset="-120"/>
                          <a:ea typeface="標楷體" pitchFamily="65" charset="-120"/>
                        </a:rPr>
                        <a:t>29min</a:t>
                      </a:r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標楷體" pitchFamily="65" charset="-120"/>
                          <a:ea typeface="標楷體" pitchFamily="65" charset="-120"/>
                        </a:rPr>
                        <a:t>33min</a:t>
                      </a:r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標楷體" pitchFamily="65" charset="-120"/>
                          <a:ea typeface="標楷體" pitchFamily="65" charset="-120"/>
                        </a:rPr>
                        <a:t>50min</a:t>
                      </a:r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50157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評比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108201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吸引力</a:t>
                      </a:r>
                      <a:endParaRPr lang="en-US" altLang="zh-TW" sz="2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2200" b="0" i="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優質英語學習環境，透過課程活動讓學生體驗不同的文化特色</a:t>
                      </a:r>
                      <a:endParaRPr lang="zh-TW" altLang="en-US" sz="22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2200" b="0" i="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校風風評佳</a:t>
                      </a:r>
                      <a:r>
                        <a:rPr kumimoji="0" lang="en-US" altLang="zh-TW" sz="2200" b="0" i="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,</a:t>
                      </a:r>
                      <a:r>
                        <a:rPr kumimoji="0" lang="zh-TW" altLang="en-US" sz="2200" b="0" i="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學生氣質佳</a:t>
                      </a:r>
                      <a:endParaRPr lang="zh-TW" altLang="en-US" sz="22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2200" b="0" i="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103</a:t>
                      </a:r>
                      <a:r>
                        <a:rPr kumimoji="0" lang="zh-TW" altLang="en-US" sz="2200" b="0" i="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年大學繁星入學成績優異</a:t>
                      </a:r>
                      <a:endParaRPr lang="zh-TW" altLang="en-US" sz="22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60608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評比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60608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難易度評比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中</a:t>
                      </a:r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中</a:t>
                      </a:r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中</a:t>
                      </a:r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50481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評比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20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46" name="群組 45"/>
          <p:cNvGrpSpPr/>
          <p:nvPr/>
        </p:nvGrpSpPr>
        <p:grpSpPr>
          <a:xfrm>
            <a:off x="2714612" y="3000372"/>
            <a:ext cx="1285884" cy="285752"/>
            <a:chOff x="2714612" y="3286124"/>
            <a:chExt cx="1285884" cy="285752"/>
          </a:xfrm>
        </p:grpSpPr>
        <p:sp>
          <p:nvSpPr>
            <p:cNvPr id="5" name="五角星形 4"/>
            <p:cNvSpPr/>
            <p:nvPr/>
          </p:nvSpPr>
          <p:spPr>
            <a:xfrm>
              <a:off x="2714612" y="3286124"/>
              <a:ext cx="285752" cy="285752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五角星形 5"/>
            <p:cNvSpPr/>
            <p:nvPr/>
          </p:nvSpPr>
          <p:spPr>
            <a:xfrm>
              <a:off x="3214678" y="3286124"/>
              <a:ext cx="285752" cy="285752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五角星形 6"/>
            <p:cNvSpPr/>
            <p:nvPr/>
          </p:nvSpPr>
          <p:spPr>
            <a:xfrm>
              <a:off x="3714744" y="3286124"/>
              <a:ext cx="285752" cy="285752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45" name="群組 44"/>
          <p:cNvGrpSpPr/>
          <p:nvPr/>
        </p:nvGrpSpPr>
        <p:grpSpPr>
          <a:xfrm>
            <a:off x="5143504" y="3000372"/>
            <a:ext cx="1285884" cy="285752"/>
            <a:chOff x="5000628" y="3286124"/>
            <a:chExt cx="1285884" cy="285752"/>
          </a:xfrm>
        </p:grpSpPr>
        <p:sp>
          <p:nvSpPr>
            <p:cNvPr id="8" name="五角星形 7"/>
            <p:cNvSpPr/>
            <p:nvPr/>
          </p:nvSpPr>
          <p:spPr>
            <a:xfrm>
              <a:off x="5000628" y="3286124"/>
              <a:ext cx="285752" cy="285752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五角星形 8"/>
            <p:cNvSpPr/>
            <p:nvPr/>
          </p:nvSpPr>
          <p:spPr>
            <a:xfrm>
              <a:off x="5500694" y="3286124"/>
              <a:ext cx="285752" cy="285752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五角星形 9"/>
            <p:cNvSpPr/>
            <p:nvPr/>
          </p:nvSpPr>
          <p:spPr>
            <a:xfrm>
              <a:off x="6000760" y="3286124"/>
              <a:ext cx="285752" cy="285752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6" name="群組 15"/>
          <p:cNvGrpSpPr/>
          <p:nvPr/>
        </p:nvGrpSpPr>
        <p:grpSpPr>
          <a:xfrm>
            <a:off x="2571736" y="6143644"/>
            <a:ext cx="1643074" cy="357190"/>
            <a:chOff x="2571736" y="6072206"/>
            <a:chExt cx="1643074" cy="357190"/>
          </a:xfrm>
        </p:grpSpPr>
        <p:sp>
          <p:nvSpPr>
            <p:cNvPr id="12" name="五角星形 11"/>
            <p:cNvSpPr/>
            <p:nvPr/>
          </p:nvSpPr>
          <p:spPr>
            <a:xfrm>
              <a:off x="2571736" y="6072206"/>
              <a:ext cx="357190" cy="35719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五角星形 12"/>
            <p:cNvSpPr/>
            <p:nvPr/>
          </p:nvSpPr>
          <p:spPr>
            <a:xfrm>
              <a:off x="3000364" y="6072206"/>
              <a:ext cx="357190" cy="35719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" name="五角星形 13"/>
            <p:cNvSpPr/>
            <p:nvPr/>
          </p:nvSpPr>
          <p:spPr>
            <a:xfrm>
              <a:off x="3428992" y="6072206"/>
              <a:ext cx="357190" cy="35719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" name="五角星形 14"/>
            <p:cNvSpPr/>
            <p:nvPr/>
          </p:nvSpPr>
          <p:spPr>
            <a:xfrm>
              <a:off x="3857620" y="6072206"/>
              <a:ext cx="357190" cy="35719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7" name="群組 16"/>
          <p:cNvGrpSpPr/>
          <p:nvPr/>
        </p:nvGrpSpPr>
        <p:grpSpPr>
          <a:xfrm>
            <a:off x="4929190" y="6072206"/>
            <a:ext cx="1643074" cy="357190"/>
            <a:chOff x="2571736" y="6072206"/>
            <a:chExt cx="1643074" cy="357190"/>
          </a:xfrm>
        </p:grpSpPr>
        <p:sp>
          <p:nvSpPr>
            <p:cNvPr id="18" name="五角星形 17"/>
            <p:cNvSpPr/>
            <p:nvPr/>
          </p:nvSpPr>
          <p:spPr>
            <a:xfrm>
              <a:off x="2571736" y="6072206"/>
              <a:ext cx="357190" cy="35719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五角星形 18"/>
            <p:cNvSpPr/>
            <p:nvPr/>
          </p:nvSpPr>
          <p:spPr>
            <a:xfrm>
              <a:off x="3000364" y="6072206"/>
              <a:ext cx="357190" cy="35719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" name="五角星形 19"/>
            <p:cNvSpPr/>
            <p:nvPr/>
          </p:nvSpPr>
          <p:spPr>
            <a:xfrm>
              <a:off x="3428992" y="6072206"/>
              <a:ext cx="357190" cy="35719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" name="五角星形 20"/>
            <p:cNvSpPr/>
            <p:nvPr/>
          </p:nvSpPr>
          <p:spPr>
            <a:xfrm>
              <a:off x="3857620" y="6072206"/>
              <a:ext cx="357190" cy="35719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2" name="群組 21"/>
          <p:cNvGrpSpPr/>
          <p:nvPr/>
        </p:nvGrpSpPr>
        <p:grpSpPr>
          <a:xfrm>
            <a:off x="7143768" y="6072206"/>
            <a:ext cx="1643074" cy="357190"/>
            <a:chOff x="2571736" y="6072206"/>
            <a:chExt cx="1643074" cy="357190"/>
          </a:xfrm>
        </p:grpSpPr>
        <p:sp>
          <p:nvSpPr>
            <p:cNvPr id="23" name="五角星形 22"/>
            <p:cNvSpPr/>
            <p:nvPr/>
          </p:nvSpPr>
          <p:spPr>
            <a:xfrm>
              <a:off x="2571736" y="6072206"/>
              <a:ext cx="357190" cy="35719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" name="五角星形 23"/>
            <p:cNvSpPr/>
            <p:nvPr/>
          </p:nvSpPr>
          <p:spPr>
            <a:xfrm>
              <a:off x="3000364" y="6072206"/>
              <a:ext cx="357190" cy="35719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" name="五角星形 24"/>
            <p:cNvSpPr/>
            <p:nvPr/>
          </p:nvSpPr>
          <p:spPr>
            <a:xfrm>
              <a:off x="3428992" y="6072206"/>
              <a:ext cx="357190" cy="35719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" name="五角星形 25"/>
            <p:cNvSpPr/>
            <p:nvPr/>
          </p:nvSpPr>
          <p:spPr>
            <a:xfrm>
              <a:off x="3857620" y="6072206"/>
              <a:ext cx="357190" cy="35719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44" name="群組 43"/>
          <p:cNvGrpSpPr/>
          <p:nvPr/>
        </p:nvGrpSpPr>
        <p:grpSpPr>
          <a:xfrm>
            <a:off x="7572396" y="2928934"/>
            <a:ext cx="714380" cy="285752"/>
            <a:chOff x="7572396" y="3357562"/>
            <a:chExt cx="714380" cy="285752"/>
          </a:xfrm>
        </p:grpSpPr>
        <p:sp>
          <p:nvSpPr>
            <p:cNvPr id="11" name="五角星形 10"/>
            <p:cNvSpPr/>
            <p:nvPr/>
          </p:nvSpPr>
          <p:spPr>
            <a:xfrm>
              <a:off x="7572396" y="3357562"/>
              <a:ext cx="285752" cy="285752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8" name="五角星形 37"/>
            <p:cNvSpPr/>
            <p:nvPr/>
          </p:nvSpPr>
          <p:spPr>
            <a:xfrm>
              <a:off x="8001024" y="3357562"/>
              <a:ext cx="285752" cy="285752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47" name="群組 46"/>
          <p:cNvGrpSpPr/>
          <p:nvPr/>
        </p:nvGrpSpPr>
        <p:grpSpPr>
          <a:xfrm>
            <a:off x="2714612" y="2000240"/>
            <a:ext cx="1285884" cy="285752"/>
            <a:chOff x="5000628" y="3286124"/>
            <a:chExt cx="1285884" cy="285752"/>
          </a:xfrm>
        </p:grpSpPr>
        <p:sp>
          <p:nvSpPr>
            <p:cNvPr id="48" name="五角星形 47"/>
            <p:cNvSpPr/>
            <p:nvPr/>
          </p:nvSpPr>
          <p:spPr>
            <a:xfrm>
              <a:off x="5000628" y="3286124"/>
              <a:ext cx="285752" cy="285752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9" name="五角星形 48"/>
            <p:cNvSpPr/>
            <p:nvPr/>
          </p:nvSpPr>
          <p:spPr>
            <a:xfrm>
              <a:off x="5500694" y="3286124"/>
              <a:ext cx="285752" cy="285752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0" name="五角星形 49"/>
            <p:cNvSpPr/>
            <p:nvPr/>
          </p:nvSpPr>
          <p:spPr>
            <a:xfrm>
              <a:off x="6000760" y="3286124"/>
              <a:ext cx="285752" cy="285752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51" name="群組 50"/>
          <p:cNvGrpSpPr/>
          <p:nvPr/>
        </p:nvGrpSpPr>
        <p:grpSpPr>
          <a:xfrm>
            <a:off x="5072066" y="2000240"/>
            <a:ext cx="1285884" cy="285752"/>
            <a:chOff x="5000628" y="3286124"/>
            <a:chExt cx="1285884" cy="285752"/>
          </a:xfrm>
        </p:grpSpPr>
        <p:sp>
          <p:nvSpPr>
            <p:cNvPr id="52" name="五角星形 51"/>
            <p:cNvSpPr/>
            <p:nvPr/>
          </p:nvSpPr>
          <p:spPr>
            <a:xfrm>
              <a:off x="5000628" y="3286124"/>
              <a:ext cx="285752" cy="285752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3" name="五角星形 52"/>
            <p:cNvSpPr/>
            <p:nvPr/>
          </p:nvSpPr>
          <p:spPr>
            <a:xfrm>
              <a:off x="5500694" y="3286124"/>
              <a:ext cx="285752" cy="285752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4" name="五角星形 53"/>
            <p:cNvSpPr/>
            <p:nvPr/>
          </p:nvSpPr>
          <p:spPr>
            <a:xfrm>
              <a:off x="6000760" y="3286124"/>
              <a:ext cx="285752" cy="285752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55" name="群組 54"/>
          <p:cNvGrpSpPr/>
          <p:nvPr/>
        </p:nvGrpSpPr>
        <p:grpSpPr>
          <a:xfrm>
            <a:off x="7286644" y="2071678"/>
            <a:ext cx="1285884" cy="285752"/>
            <a:chOff x="5000628" y="3286124"/>
            <a:chExt cx="1285884" cy="285752"/>
          </a:xfrm>
        </p:grpSpPr>
        <p:sp>
          <p:nvSpPr>
            <p:cNvPr id="56" name="五角星形 55"/>
            <p:cNvSpPr/>
            <p:nvPr/>
          </p:nvSpPr>
          <p:spPr>
            <a:xfrm>
              <a:off x="5000628" y="3286124"/>
              <a:ext cx="285752" cy="285752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7" name="五角星形 56"/>
            <p:cNvSpPr/>
            <p:nvPr/>
          </p:nvSpPr>
          <p:spPr>
            <a:xfrm>
              <a:off x="5500694" y="3286124"/>
              <a:ext cx="285752" cy="285752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8" name="五角星形 57"/>
            <p:cNvSpPr/>
            <p:nvPr/>
          </p:nvSpPr>
          <p:spPr>
            <a:xfrm>
              <a:off x="6000760" y="3286124"/>
              <a:ext cx="285752" cy="285752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59" name="群組 58"/>
          <p:cNvGrpSpPr/>
          <p:nvPr/>
        </p:nvGrpSpPr>
        <p:grpSpPr>
          <a:xfrm>
            <a:off x="2786050" y="5000636"/>
            <a:ext cx="1285884" cy="285752"/>
            <a:chOff x="2714612" y="3286124"/>
            <a:chExt cx="1285884" cy="285752"/>
          </a:xfrm>
        </p:grpSpPr>
        <p:sp>
          <p:nvSpPr>
            <p:cNvPr id="60" name="五角星形 59"/>
            <p:cNvSpPr/>
            <p:nvPr/>
          </p:nvSpPr>
          <p:spPr>
            <a:xfrm>
              <a:off x="2714612" y="3286124"/>
              <a:ext cx="285752" cy="285752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1" name="五角星形 60"/>
            <p:cNvSpPr/>
            <p:nvPr/>
          </p:nvSpPr>
          <p:spPr>
            <a:xfrm>
              <a:off x="3214678" y="3286124"/>
              <a:ext cx="285752" cy="285752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2" name="五角星形 61"/>
            <p:cNvSpPr/>
            <p:nvPr/>
          </p:nvSpPr>
          <p:spPr>
            <a:xfrm>
              <a:off x="3714744" y="3286124"/>
              <a:ext cx="285752" cy="285752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63" name="群組 62"/>
          <p:cNvGrpSpPr/>
          <p:nvPr/>
        </p:nvGrpSpPr>
        <p:grpSpPr>
          <a:xfrm>
            <a:off x="4857752" y="5000636"/>
            <a:ext cx="1643074" cy="357190"/>
            <a:chOff x="2571736" y="6072206"/>
            <a:chExt cx="1643074" cy="357190"/>
          </a:xfrm>
        </p:grpSpPr>
        <p:sp>
          <p:nvSpPr>
            <p:cNvPr id="64" name="五角星形 63"/>
            <p:cNvSpPr/>
            <p:nvPr/>
          </p:nvSpPr>
          <p:spPr>
            <a:xfrm>
              <a:off x="2571736" y="6072206"/>
              <a:ext cx="357190" cy="35719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5" name="五角星形 64"/>
            <p:cNvSpPr/>
            <p:nvPr/>
          </p:nvSpPr>
          <p:spPr>
            <a:xfrm>
              <a:off x="3000364" y="6072206"/>
              <a:ext cx="357190" cy="35719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6" name="五角星形 65"/>
            <p:cNvSpPr/>
            <p:nvPr/>
          </p:nvSpPr>
          <p:spPr>
            <a:xfrm>
              <a:off x="3428992" y="6072206"/>
              <a:ext cx="357190" cy="35719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7" name="五角星形 66"/>
            <p:cNvSpPr/>
            <p:nvPr/>
          </p:nvSpPr>
          <p:spPr>
            <a:xfrm>
              <a:off x="3857620" y="6072206"/>
              <a:ext cx="357190" cy="35719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68" name="群組 67"/>
          <p:cNvGrpSpPr/>
          <p:nvPr/>
        </p:nvGrpSpPr>
        <p:grpSpPr>
          <a:xfrm>
            <a:off x="7143768" y="5000636"/>
            <a:ext cx="1643074" cy="357190"/>
            <a:chOff x="2571736" y="6072206"/>
            <a:chExt cx="1643074" cy="357190"/>
          </a:xfrm>
        </p:grpSpPr>
        <p:sp>
          <p:nvSpPr>
            <p:cNvPr id="69" name="五角星形 68"/>
            <p:cNvSpPr/>
            <p:nvPr/>
          </p:nvSpPr>
          <p:spPr>
            <a:xfrm>
              <a:off x="2571736" y="6072206"/>
              <a:ext cx="357190" cy="35719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0" name="五角星形 69"/>
            <p:cNvSpPr/>
            <p:nvPr/>
          </p:nvSpPr>
          <p:spPr>
            <a:xfrm>
              <a:off x="3000364" y="6072206"/>
              <a:ext cx="357190" cy="35719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1" name="五角星形 70"/>
            <p:cNvSpPr/>
            <p:nvPr/>
          </p:nvSpPr>
          <p:spPr>
            <a:xfrm>
              <a:off x="3428992" y="6072206"/>
              <a:ext cx="357190" cy="35719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2" name="五角星形 71"/>
            <p:cNvSpPr/>
            <p:nvPr/>
          </p:nvSpPr>
          <p:spPr>
            <a:xfrm>
              <a:off x="3857620" y="6072206"/>
              <a:ext cx="357190" cy="35719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57158" y="285728"/>
            <a:ext cx="226215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標楷體" pitchFamily="65" charset="-120"/>
                <a:ea typeface="標楷體" pitchFamily="65" charset="-120"/>
              </a:rPr>
              <a:t>心得：</a:t>
            </a:r>
            <a:endParaRPr lang="en-US" altLang="zh-TW" sz="5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標楷體" pitchFamily="65" charset="-120"/>
                <a:ea typeface="標楷體" pitchFamily="65" charset="-120"/>
              </a:rPr>
              <a:t>  </a:t>
            </a:r>
            <a:endParaRPr lang="zh-TW" alt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龍騰四海">
  <a:themeElements>
    <a:clrScheme name="龍騰四海">
      <a:dk1>
        <a:sysClr val="windowText" lastClr="000000"/>
      </a:dk1>
      <a:lt1>
        <a:sysClr val="window" lastClr="FFFFFF"/>
      </a:lt1>
      <a:dk2>
        <a:srgbClr val="001B36"/>
      </a:dk2>
      <a:lt2>
        <a:srgbClr val="EDF8FE"/>
      </a:lt2>
      <a:accent1>
        <a:srgbClr val="477AB1"/>
      </a:accent1>
      <a:accent2>
        <a:srgbClr val="51848E"/>
      </a:accent2>
      <a:accent3>
        <a:srgbClr val="7B9B57"/>
      </a:accent3>
      <a:accent4>
        <a:srgbClr val="8B8D8C"/>
      </a:accent4>
      <a:accent5>
        <a:srgbClr val="8B7396"/>
      </a:accent5>
      <a:accent6>
        <a:srgbClr val="E89A53"/>
      </a:accent6>
      <a:hlink>
        <a:srgbClr val="0080FF"/>
      </a:hlink>
      <a:folHlink>
        <a:srgbClr val="FF00FF"/>
      </a:folHlink>
    </a:clrScheme>
    <a:fontScheme name="龍騰四海">
      <a:majorFont>
        <a:latin typeface="Maiandra GD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중고딕"/>
        <a:font script="Hans" typeface="隶书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华文楷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龍騰四海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250000"/>
              </a:schemeClr>
            </a:gs>
            <a:gs pos="75000">
              <a:schemeClr val="phClr">
                <a:tint val="80000"/>
                <a:shade val="100000"/>
                <a:hueMod val="100000"/>
                <a:satMod val="375000"/>
              </a:schemeClr>
            </a:gs>
            <a:gs pos="100000">
              <a:schemeClr val="phClr">
                <a:tint val="50000"/>
                <a:shade val="100000"/>
                <a:hueMod val="100000"/>
                <a:satMod val="5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100000"/>
                <a:shade val="75000"/>
                <a:hueMod val="100000"/>
                <a:satMod val="100000"/>
              </a:schemeClr>
            </a:duotone>
          </a:blip>
          <a:tile tx="0" ty="0" sx="50000" sy="50000" flip="none" algn="ctr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2700" h="12700" prst="relaxedInset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  <a:outerShdw blurRad="44450" dist="50800" dir="3300000" sx="99000" sy="99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contrasting" dir="tl">
              <a:rot lat="0" lon="0" rev="14220000"/>
            </a:lightRig>
          </a:scene3d>
          <a:sp3d prstMaterial="dkEdge">
            <a:bevelT w="63500" h="63500"/>
            <a:bevelB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bg1">
                <a:tint val="100000"/>
                <a:shade val="100000"/>
                <a:hueMod val="100000"/>
                <a:satMod val="150000"/>
              </a:schemeClr>
            </a:gs>
            <a:gs pos="55000">
              <a:schemeClr val="bg1">
                <a:tint val="100000"/>
                <a:shade val="90000"/>
                <a:hueMod val="100000"/>
                <a:satMod val="375000"/>
              </a:schemeClr>
            </a:gs>
            <a:gs pos="100000">
              <a:schemeClr val="phClr">
                <a:tint val="88000"/>
                <a:shade val="100000"/>
                <a:hueMod val="100000"/>
                <a:satMod val="500000"/>
              </a:schemeClr>
            </a:gs>
          </a:gsLst>
          <a:lin ang="5400000" scaled="1"/>
        </a:gradFill>
        <a:blipFill>
          <a:blip xmlns:r="http://schemas.openxmlformats.org/officeDocument/2006/relationships" r:embed="rId2">
            <a:duotone>
              <a:schemeClr val="phClr">
                <a:shade val="30000"/>
                <a:satMod val="555000"/>
              </a:schemeClr>
              <a:schemeClr val="phClr">
                <a:tint val="96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Dragon</Template>
  <TotalTime>401</TotalTime>
  <Words>254</Words>
  <Application>Microsoft Office PowerPoint</Application>
  <PresentationFormat>如螢幕大小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龍騰四海</vt:lpstr>
      <vt:lpstr>恆毅高中 光仁中學 南山高中 </vt:lpstr>
      <vt:lpstr>1.恆毅高中</vt:lpstr>
      <vt:lpstr>Q2：1.搭乘810-17分(捷運新莊站)，步行1分     2.搭乘板南線-18分(忠孝新生站)，轉新莊線-          21分(新莊站)，步行2分     3.步行45分     (台灣等公車的資料)  (板橋公車站為起點) Q3： 101年PR值：83</vt:lpstr>
      <vt:lpstr>2.光仁中學</vt:lpstr>
      <vt:lpstr>Q2：1.搭乘651-8分(民生中山路口)，步行7分           2.搭乘705-9分(埔墘)，步行2分     3.搭乘947-5分(華翠大橋)，步行11分     4.步行25分    (台灣等公車的資料)  (板橋公車站為起點) Q3：101年PR值：83</vt:lpstr>
      <vt:lpstr>3.南山高中</vt:lpstr>
      <vt:lpstr>Q2：1.搭乘板南線-18分(忠孝新生站)，       轉蘆洲線-11分(永安市場站)，       步行11分     2.搭乘板南線-12分(西門站)，轉新店線       -5分(古亭站)，轉蘆洲線-6分，步行       11分     3.搭乘810-17分(捷運新莊站)，轉新莊線       -33分(永安市場站)，步行11分                       (台灣等公車的資料)  (板橋公車站為起點) Q3：101年PR值：83     </vt:lpstr>
      <vt:lpstr>投影片 8</vt:lpstr>
      <vt:lpstr>投影片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恆毅高中 光仁中學 南山高中</dc:title>
  <dc:creator>JimCheng</dc:creator>
  <cp:lastModifiedBy>JimCheng</cp:lastModifiedBy>
  <cp:revision>60</cp:revision>
  <dcterms:created xsi:type="dcterms:W3CDTF">2015-01-02T12:47:03Z</dcterms:created>
  <dcterms:modified xsi:type="dcterms:W3CDTF">2015-01-04T14:59:57Z</dcterms:modified>
</cp:coreProperties>
</file>