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43" d="100"/>
          <a:sy n="43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8B765-52B0-4A4A-A244-09EF0FA55CC8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68DB2-4397-428A-B010-C2E6718A67F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5" name="副標題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1" name="日期版面配置區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2BA54AF-B937-48A7-8CDE-E8271CBD3B2A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2B8194A-29F8-4028-BF33-8E7DE56C0AF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A54AF-B937-48A7-8CDE-E8271CBD3B2A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B8194A-29F8-4028-BF33-8E7DE56C0AF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2BA54AF-B937-48A7-8CDE-E8271CBD3B2A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B8194A-29F8-4028-BF33-8E7DE56C0AF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A54AF-B937-48A7-8CDE-E8271CBD3B2A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B8194A-29F8-4028-BF33-8E7DE56C0AF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BA54AF-B937-48A7-8CDE-E8271CBD3B2A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2B8194A-29F8-4028-BF33-8E7DE56C0AF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A54AF-B937-48A7-8CDE-E8271CBD3B2A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B8194A-29F8-4028-BF33-8E7DE56C0AF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A54AF-B937-48A7-8CDE-E8271CBD3B2A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B8194A-29F8-4028-BF33-8E7DE56C0AF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A54AF-B937-48A7-8CDE-E8271CBD3B2A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B8194A-29F8-4028-BF33-8E7DE56C0AF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BA54AF-B937-48A7-8CDE-E8271CBD3B2A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B8194A-29F8-4028-BF33-8E7DE56C0AF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A54AF-B937-48A7-8CDE-E8271CBD3B2A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B8194A-29F8-4028-BF33-8E7DE56C0AF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A54AF-B937-48A7-8CDE-E8271CBD3B2A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B8194A-29F8-4028-BF33-8E7DE56C0AF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圖片版面配置區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標題版面配置區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1" name="文字版面配置區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7" name="日期版面配置區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2BA54AF-B937-48A7-8CDE-E8271CBD3B2A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2B8194A-29F8-4028-BF33-8E7DE56C0AF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540568" y="620688"/>
            <a:ext cx="7772400" cy="675456"/>
          </a:xfrm>
        </p:spPr>
        <p:txBody>
          <a:bodyPr>
            <a:normAutofit/>
          </a:bodyPr>
          <a:lstStyle/>
          <a:p>
            <a:r>
              <a:rPr lang="zh-TW" altLang="en-US" b="1" dirty="0" smtClean="0"/>
              <a:t>清水高中課程教學特色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484784"/>
            <a:ext cx="7956376" cy="4968552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solidFill>
                  <a:schemeClr val="tx1"/>
                </a:solidFill>
              </a:rPr>
              <a:t>1.</a:t>
            </a:r>
            <a:r>
              <a:rPr lang="zh-TW" altLang="en-US" b="1" dirty="0" smtClean="0">
                <a:solidFill>
                  <a:schemeClr val="tx1"/>
                </a:solidFill>
              </a:rPr>
              <a:t>由內化而外顯，培養現代優秀公民素養，瞭解國際社會動脈，從現實生活及親身體驗中培養尊重、關懷、奉獻的好品德。</a:t>
            </a:r>
            <a:br>
              <a:rPr lang="zh-TW" altLang="en-US" b="1" dirty="0" smtClean="0">
                <a:solidFill>
                  <a:schemeClr val="tx1"/>
                </a:solidFill>
              </a:rPr>
            </a:br>
            <a:r>
              <a:rPr lang="en-US" altLang="zh-TW" b="1" dirty="0" smtClean="0">
                <a:solidFill>
                  <a:schemeClr val="tx1"/>
                </a:solidFill>
              </a:rPr>
              <a:t>2.</a:t>
            </a:r>
            <a:r>
              <a:rPr lang="zh-TW" altLang="en-US" b="1" dirty="0" smtClean="0">
                <a:solidFill>
                  <a:schemeClr val="tx1"/>
                </a:solidFill>
              </a:rPr>
              <a:t>減少低成就學生之學習落差，搭建鷹架輔助系統，讓每個學生不因資源匱乏而產生學習落差，進一步彰顯教育正義。</a:t>
            </a:r>
            <a:br>
              <a:rPr lang="zh-TW" altLang="en-US" b="1" dirty="0" smtClean="0">
                <a:solidFill>
                  <a:schemeClr val="tx1"/>
                </a:solidFill>
              </a:rPr>
            </a:br>
            <a:r>
              <a:rPr lang="en-US" altLang="zh-TW" b="1" dirty="0" smtClean="0">
                <a:solidFill>
                  <a:schemeClr val="tx1"/>
                </a:solidFill>
              </a:rPr>
              <a:t>3.</a:t>
            </a:r>
            <a:r>
              <a:rPr lang="zh-TW" altLang="en-US" b="1" dirty="0" smtClean="0">
                <a:solidFill>
                  <a:schemeClr val="tx1"/>
                </a:solidFill>
              </a:rPr>
              <a:t>強化學校學習輔導系統，強化激勵學習優勢學生獎勵及培育，以建構新北市卓越的教育環境，達成「在地就學」的目標。</a:t>
            </a:r>
            <a:br>
              <a:rPr lang="zh-TW" altLang="en-US" b="1" dirty="0" smtClean="0">
                <a:solidFill>
                  <a:schemeClr val="tx1"/>
                </a:solidFill>
              </a:rPr>
            </a:br>
            <a:r>
              <a:rPr lang="en-US" altLang="zh-TW" b="1" dirty="0" smtClean="0">
                <a:solidFill>
                  <a:schemeClr val="tx1"/>
                </a:solidFill>
              </a:rPr>
              <a:t>4.</a:t>
            </a:r>
            <a:r>
              <a:rPr lang="zh-TW" altLang="en-US" b="1" dirty="0" smtClean="0">
                <a:solidFill>
                  <a:schemeClr val="tx1"/>
                </a:solidFill>
              </a:rPr>
              <a:t>透過教育參訪活動，擴大學生學習視野，培養學生國際觀，拓展學習網脈，強化本校與他校教育交流體系。</a:t>
            </a:r>
            <a:br>
              <a:rPr lang="zh-TW" altLang="en-US" b="1" dirty="0" smtClean="0">
                <a:solidFill>
                  <a:schemeClr val="tx1"/>
                </a:solidFill>
              </a:rPr>
            </a:br>
            <a:r>
              <a:rPr lang="en-US" altLang="zh-TW" b="1" dirty="0" smtClean="0">
                <a:solidFill>
                  <a:schemeClr val="tx1"/>
                </a:solidFill>
              </a:rPr>
              <a:t>5.</a:t>
            </a:r>
            <a:r>
              <a:rPr lang="zh-TW" altLang="en-US" b="1" dirty="0" smtClean="0">
                <a:solidFill>
                  <a:schemeClr val="tx1"/>
                </a:solidFill>
              </a:rPr>
              <a:t>開發各領域創意想像的實驗課程，強化學生思辨力與發表力，建構適合本校學生之學習模組，強化學生主題研究風氣，培養其探索、明辨的主動學習及競爭能力，強化教育研究氛圍，深化新北卓越教育</a:t>
            </a:r>
            <a:r>
              <a:rPr lang="zh-TW" altLang="en-US" b="1" dirty="0" smtClean="0"/>
              <a:t>的內涵。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3787170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farm3.staticflickr.com/2633/4042987984_fd9a80dde9_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41577">
            <a:off x="5956571" y="4478614"/>
            <a:ext cx="2952328" cy="2273293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清水高中學校未來展望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b="1" dirty="0" smtClean="0"/>
              <a:t>    1.</a:t>
            </a:r>
            <a:r>
              <a:rPr lang="zh-TW" altLang="en-US" b="1" dirty="0" smtClean="0"/>
              <a:t>從個人影響全體：營造高品質的校園文化，讓每一位清水人培育成為未來臺灣社會具有好素養的公民。</a:t>
            </a:r>
            <a:br>
              <a:rPr lang="zh-TW" altLang="en-US" b="1" dirty="0" smtClean="0"/>
            </a:br>
            <a:r>
              <a:rPr lang="en-US" altLang="zh-TW" b="1" dirty="0" smtClean="0"/>
              <a:t>2.</a:t>
            </a:r>
            <a:r>
              <a:rPr lang="zh-TW" altLang="en-US" b="1" dirty="0" smtClean="0"/>
              <a:t>從教育改變文化：激化教育現場的改變，讓整體教育環境革新，教育理念跟得上時代潮流，讓全體師生能走出高牆，瞭解時代動脈，立足在國際觀點及未來發展下，培養具有新思維的新生代，從新北教育出發，帶動臺灣整體競爭力。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sp.yimg.com/ib/th?id=HN.608030656440107428&amp;pid=15.1&amp;P=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1568" y="5157192"/>
            <a:ext cx="1762432" cy="1700808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612576" y="0"/>
            <a:ext cx="8229600" cy="868958"/>
          </a:xfrm>
        </p:spPr>
        <p:txBody>
          <a:bodyPr/>
          <a:lstStyle/>
          <a:p>
            <a:r>
              <a:rPr lang="zh-TW" altLang="en-US" b="1" dirty="0"/>
              <a:t>清水高中交通資訊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836712"/>
            <a:ext cx="4464496" cy="561662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altLang="zh-TW" sz="1800" dirty="0"/>
              <a:t>657</a:t>
            </a:r>
            <a:r>
              <a:rPr lang="zh-TW" altLang="en-US" sz="1800" b="1" dirty="0"/>
              <a:t> 德霖技術學院</a:t>
            </a:r>
            <a:r>
              <a:rPr lang="en-US" altLang="zh-TW" sz="1800" b="1" dirty="0"/>
              <a:t>-</a:t>
            </a:r>
            <a:r>
              <a:rPr lang="zh-TW" altLang="en-US" sz="1800" b="1" dirty="0"/>
              <a:t>捷運台大醫院站</a:t>
            </a:r>
            <a:r>
              <a:rPr lang="en-US" altLang="zh-TW" sz="1800" b="1" dirty="0"/>
              <a:t>(</a:t>
            </a:r>
            <a:r>
              <a:rPr lang="zh-TW" altLang="en-US" sz="1800" b="1" dirty="0"/>
              <a:t>臺北客運</a:t>
            </a:r>
            <a:r>
              <a:rPr lang="en-US" altLang="zh-TW" sz="1800" b="1" dirty="0"/>
              <a:t>)(</a:t>
            </a:r>
            <a:r>
              <a:rPr lang="zh-TW" altLang="en-US" sz="1800" b="1" dirty="0"/>
              <a:t>臺北汽車客運股份有限公司</a:t>
            </a:r>
            <a:r>
              <a:rPr lang="en-US" altLang="zh-TW" sz="1800" b="1" dirty="0"/>
              <a:t>) </a:t>
            </a:r>
            <a:br>
              <a:rPr lang="en-US" altLang="zh-TW" sz="1800" b="1" dirty="0"/>
            </a:br>
            <a:r>
              <a:rPr lang="zh-TW" altLang="en-US" sz="1800" b="1" dirty="0"/>
              <a:t>沿途站牌</a:t>
            </a:r>
            <a:r>
              <a:rPr lang="en-US" altLang="zh-TW" sz="1800" b="1" dirty="0"/>
              <a:t>(</a:t>
            </a:r>
            <a:r>
              <a:rPr lang="zh-TW" altLang="en-US" sz="1800" b="1" dirty="0"/>
              <a:t>往</a:t>
            </a:r>
            <a:r>
              <a:rPr lang="en-US" altLang="zh-TW" sz="1800" b="1" dirty="0"/>
              <a:t>)</a:t>
            </a:r>
            <a:r>
              <a:rPr lang="zh-TW" altLang="en-US" sz="1800" b="1" dirty="0"/>
              <a:t>：</a:t>
            </a:r>
            <a:br>
              <a:rPr lang="zh-TW" altLang="en-US" sz="1800" b="1" dirty="0"/>
            </a:br>
            <a:r>
              <a:rPr lang="zh-TW" altLang="en-US" sz="1800" b="1" dirty="0"/>
              <a:t>四海站→ 少年觀護所→ 清化里→ 德霖技術學院→ 清和里→ 青山路→ 仁愛路口→ 國際公園城→ 清水國中→ 明德路→ 金城路口→ 看守所→ 四汴頭→ 益華紡織→ 信義路→ 後埔站→ 台貿九村→ 五權街口→ 壽德新村→ 重慶國中→ 廣福里→ 忠孝路→ 中興醫院→ 福星里→ 鄉雲里→ 板橋後站→ 介壽公園→ 縣警察局→ 電訓所→ 漢民路口→ 漢民路口→ 海山國小→ 海山國中→ 漢生路→ 縣民大道口→ 新民里→ 中山國中→ 致理技術學院→ 捷運新埔站→ 縣議會→ 江翠國中→ 捷運江子翠站→ 華江橋→ 中國時報→ 捷運龍山寺站→ 龍山國中→ 捷運西門站→ 寶慶路→ 博愛路→ 重慶南路一段→ 博物館→ 捷運台大醫院站→ 北一女→ 東吳大學城中校區 </a:t>
            </a:r>
            <a:br>
              <a:rPr lang="zh-TW" altLang="en-US" sz="1800" b="1" dirty="0"/>
            </a:br>
            <a:endParaRPr lang="zh-TW" altLang="en-US" sz="1800" dirty="0"/>
          </a:p>
        </p:txBody>
      </p:sp>
      <p:sp>
        <p:nvSpPr>
          <p:cNvPr id="4" name="矩形 3"/>
          <p:cNvSpPr/>
          <p:nvPr/>
        </p:nvSpPr>
        <p:spPr>
          <a:xfrm>
            <a:off x="2987824" y="1412776"/>
            <a:ext cx="3168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dirty="0" smtClean="0"/>
              <a:t> </a:t>
            </a:r>
            <a:endParaRPr lang="zh-TW" altLang="en-US" sz="3200" dirty="0"/>
          </a:p>
        </p:txBody>
      </p:sp>
      <p:sp>
        <p:nvSpPr>
          <p:cNvPr id="7" name="矩形 6"/>
          <p:cNvSpPr/>
          <p:nvPr/>
        </p:nvSpPr>
        <p:spPr>
          <a:xfrm>
            <a:off x="4427984" y="980728"/>
            <a:ext cx="3923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/>
              <a:t>沿途站牌</a:t>
            </a:r>
            <a:r>
              <a:rPr lang="en-US" altLang="zh-TW" b="1" dirty="0"/>
              <a:t>(</a:t>
            </a:r>
            <a:r>
              <a:rPr lang="zh-TW" altLang="en-US" b="1" dirty="0"/>
              <a:t>返</a:t>
            </a:r>
            <a:r>
              <a:rPr lang="en-US" altLang="zh-TW" b="1" dirty="0"/>
              <a:t>)</a:t>
            </a:r>
            <a:r>
              <a:rPr lang="zh-TW" altLang="en-US" b="1" dirty="0"/>
              <a:t>：</a:t>
            </a:r>
            <a:br>
              <a:rPr lang="zh-TW" altLang="en-US" b="1" dirty="0"/>
            </a:br>
            <a:r>
              <a:rPr lang="zh-TW" altLang="en-US" b="1" dirty="0"/>
              <a:t>小南門→ 龍山國中→ 捷運龍山寺站→ 中國時報→ 華江橋→ 捷運江子翠站→ 江翠國中→ 捷運新埔站→ 致理技術學院→ 中山國中→ 新民里→ 縣民大道口→ 漢生路→ 海山國中→ 海山國小→ 漢民路口→ 漢民路口→ 電訓所→ 縣警察局→ 板橋外站→ 板橋後火車站→ 鄉雲里→ 福星里→ 中興醫院→ 忠孝路→ 廣福里→ 重慶國中→ 壽德新村→ 五權街口→ 台貿九村→ 後埔站→ 益華紡織→ 四汴頭→ 看守所→ 金城路口→ 明德路→ 清水國中→ 國際公園城→ 仁愛路口→ 青山路→ 清和里→ 德霖技術學院→ 清化里→ 少年觀護所→ 四海站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slsh.ntpc.edu.tw/mediafile/356/introduce/591/2010-2/2010-2-22-15-4-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0"/>
            <a:ext cx="3131840" cy="2348880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6669360"/>
          </a:xfrm>
        </p:spPr>
        <p:txBody>
          <a:bodyPr>
            <a:noAutofit/>
          </a:bodyPr>
          <a:lstStyle/>
          <a:p>
            <a:r>
              <a:rPr lang="zh-TW" altLang="en-US" sz="1400" dirty="0" smtClean="0"/>
              <a:t/>
            </a:r>
            <a:br>
              <a:rPr lang="zh-TW" altLang="en-US" sz="1400" dirty="0" smtClean="0"/>
            </a:br>
            <a:r>
              <a:rPr lang="zh-TW" altLang="en-US" sz="1400" dirty="0" smtClean="0"/>
              <a:t/>
            </a:r>
            <a:br>
              <a:rPr lang="zh-TW" altLang="en-US" sz="1400" dirty="0" smtClean="0"/>
            </a:br>
            <a:r>
              <a:rPr lang="zh-TW" altLang="en-US" sz="1400" dirty="0">
                <a:solidFill>
                  <a:srgbClr val="002060"/>
                </a:solidFill>
              </a:rPr>
              <a:t>一、校地寬廣</a:t>
            </a:r>
            <a:r>
              <a:rPr lang="en-US" altLang="zh-TW" sz="1400" dirty="0">
                <a:solidFill>
                  <a:srgbClr val="002060"/>
                </a:solidFill>
              </a:rPr>
              <a:t>:</a:t>
            </a:r>
            <a:r>
              <a:rPr lang="zh-TW" altLang="en-US" sz="1400" dirty="0">
                <a:solidFill>
                  <a:srgbClr val="002060"/>
                </a:solidFill>
              </a:rPr>
              <a:t>面積達</a:t>
            </a:r>
            <a:r>
              <a:rPr lang="en-US" altLang="zh-TW" sz="1400" dirty="0">
                <a:solidFill>
                  <a:srgbClr val="002060"/>
                </a:solidFill>
              </a:rPr>
              <a:t>5.85</a:t>
            </a:r>
            <a:r>
              <a:rPr lang="zh-TW" altLang="en-US" sz="1400" dirty="0">
                <a:solidFill>
                  <a:srgbClr val="002060"/>
                </a:solidFill>
              </a:rPr>
              <a:t>公頃，綠樹成蔭，四季花香，自然景觀，環境清幽，校園美麗，是所環境 </a:t>
            </a:r>
            <a:br>
              <a:rPr lang="zh-TW" altLang="en-US" sz="1400" dirty="0">
                <a:solidFill>
                  <a:srgbClr val="002060"/>
                </a:solidFill>
              </a:rPr>
            </a:br>
            <a:r>
              <a:rPr lang="zh-TW" altLang="en-US" sz="1400" dirty="0">
                <a:solidFill>
                  <a:srgbClr val="002060"/>
                </a:solidFill>
              </a:rPr>
              <a:t>  優美的教育學府</a:t>
            </a:r>
            <a:r>
              <a:rPr lang="zh-TW" altLang="en-US" sz="1400" dirty="0" smtClean="0">
                <a:solidFill>
                  <a:srgbClr val="002060"/>
                </a:solidFill>
              </a:rPr>
              <a:t>。</a:t>
            </a:r>
            <a:br>
              <a:rPr lang="zh-TW" altLang="en-US" sz="1400" dirty="0" smtClean="0">
                <a:solidFill>
                  <a:srgbClr val="002060"/>
                </a:solidFill>
              </a:rPr>
            </a:br>
            <a:r>
              <a:rPr lang="zh-TW" altLang="en-US" sz="1400" dirty="0">
                <a:solidFill>
                  <a:srgbClr val="002060"/>
                </a:solidFill>
              </a:rPr>
              <a:t>二、交通便捷</a:t>
            </a:r>
            <a:r>
              <a:rPr lang="en-US" altLang="zh-TW" sz="1400" dirty="0">
                <a:solidFill>
                  <a:srgbClr val="002060"/>
                </a:solidFill>
              </a:rPr>
              <a:t>:</a:t>
            </a:r>
            <a:r>
              <a:rPr lang="zh-TW" altLang="en-US" sz="1400" dirty="0">
                <a:solidFill>
                  <a:srgbClr val="002060"/>
                </a:solidFill>
              </a:rPr>
              <a:t>火車、公車均可到達本校，板橋、中和、永和、新莊、泰山</a:t>
            </a:r>
            <a:r>
              <a:rPr lang="en-US" altLang="zh-TW" sz="1400" dirty="0">
                <a:solidFill>
                  <a:srgbClr val="002060"/>
                </a:solidFill>
              </a:rPr>
              <a:t>…</a:t>
            </a:r>
            <a:r>
              <a:rPr lang="zh-TW" altLang="en-US" sz="1400" dirty="0">
                <a:solidFill>
                  <a:srgbClr val="002060"/>
                </a:solidFill>
              </a:rPr>
              <a:t>等地通勤生均有專車接送</a:t>
            </a:r>
            <a:r>
              <a:rPr lang="zh-TW" altLang="en-US" sz="1400" dirty="0" smtClean="0">
                <a:solidFill>
                  <a:srgbClr val="002060"/>
                </a:solidFill>
              </a:rPr>
              <a:t>。</a:t>
            </a:r>
            <a:br>
              <a:rPr lang="zh-TW" altLang="en-US" sz="1400" dirty="0" smtClean="0">
                <a:solidFill>
                  <a:srgbClr val="002060"/>
                </a:solidFill>
              </a:rPr>
            </a:br>
            <a:r>
              <a:rPr lang="zh-TW" altLang="en-US" sz="1400" dirty="0">
                <a:solidFill>
                  <a:srgbClr val="002060"/>
                </a:solidFill>
              </a:rPr>
              <a:t>三、歷史悠久</a:t>
            </a:r>
            <a:r>
              <a:rPr lang="en-US" altLang="zh-TW" sz="1400" dirty="0">
                <a:solidFill>
                  <a:srgbClr val="002060"/>
                </a:solidFill>
              </a:rPr>
              <a:t>:</a:t>
            </a:r>
            <a:r>
              <a:rPr lang="zh-TW" altLang="en-US" sz="1400" dirty="0">
                <a:solidFill>
                  <a:srgbClr val="002060"/>
                </a:solidFill>
              </a:rPr>
              <a:t>新北市最早設立完全中學學校之一，有深厚的基礎，亦擁有寶貴的經驗。校友皆有傑</a:t>
            </a:r>
            <a:br>
              <a:rPr lang="zh-TW" altLang="en-US" sz="1400" dirty="0">
                <a:solidFill>
                  <a:srgbClr val="002060"/>
                </a:solidFill>
              </a:rPr>
            </a:br>
            <a:r>
              <a:rPr lang="zh-TW" altLang="en-US" sz="1400" dirty="0">
                <a:solidFill>
                  <a:srgbClr val="002060"/>
                </a:solidFill>
              </a:rPr>
              <a:t>  出的表現，畢業生升學成績逐年亮麗與卓越</a:t>
            </a:r>
            <a:r>
              <a:rPr lang="zh-TW" altLang="en-US" sz="1400" dirty="0" smtClean="0">
                <a:solidFill>
                  <a:srgbClr val="002060"/>
                </a:solidFill>
              </a:rPr>
              <a:t>。</a:t>
            </a:r>
            <a:br>
              <a:rPr lang="zh-TW" altLang="en-US" sz="1400" dirty="0" smtClean="0">
                <a:solidFill>
                  <a:srgbClr val="002060"/>
                </a:solidFill>
              </a:rPr>
            </a:br>
            <a:r>
              <a:rPr lang="zh-TW" altLang="en-US" sz="1400" dirty="0">
                <a:solidFill>
                  <a:srgbClr val="002060"/>
                </a:solidFill>
              </a:rPr>
              <a:t>四、教育理念明確</a:t>
            </a:r>
            <a:r>
              <a:rPr lang="en-US" altLang="zh-TW" sz="1400" dirty="0">
                <a:solidFill>
                  <a:srgbClr val="002060"/>
                </a:solidFill>
              </a:rPr>
              <a:t>:</a:t>
            </a:r>
            <a:r>
              <a:rPr lang="zh-TW" altLang="en-US" sz="1400" dirty="0">
                <a:solidFill>
                  <a:srgbClr val="002060"/>
                </a:solidFill>
              </a:rPr>
              <a:t>學校校務之推動凡事以學生為中心來考量，摒除一切本位主義，共同完成學校之</a:t>
            </a:r>
            <a:br>
              <a:rPr lang="zh-TW" altLang="en-US" sz="1400" dirty="0">
                <a:solidFill>
                  <a:srgbClr val="002060"/>
                </a:solidFill>
              </a:rPr>
            </a:br>
            <a:r>
              <a:rPr lang="zh-TW" altLang="en-US" sz="1400" dirty="0">
                <a:solidFill>
                  <a:srgbClr val="002060"/>
                </a:solidFill>
              </a:rPr>
              <a:t>  願景，達成親師一體之和樂面貌</a:t>
            </a:r>
            <a:r>
              <a:rPr lang="zh-TW" altLang="en-US" sz="1400" dirty="0" smtClean="0">
                <a:solidFill>
                  <a:srgbClr val="002060"/>
                </a:solidFill>
              </a:rPr>
              <a:t>。</a:t>
            </a:r>
            <a:br>
              <a:rPr lang="zh-TW" altLang="en-US" sz="1400" dirty="0" smtClean="0">
                <a:solidFill>
                  <a:srgbClr val="002060"/>
                </a:solidFill>
              </a:rPr>
            </a:br>
            <a:r>
              <a:rPr lang="zh-TW" altLang="en-US" sz="1400" dirty="0">
                <a:solidFill>
                  <a:srgbClr val="002060"/>
                </a:solidFill>
              </a:rPr>
              <a:t>五、學風淳樸</a:t>
            </a:r>
            <a:r>
              <a:rPr lang="en-US" altLang="zh-TW" sz="1400" dirty="0">
                <a:solidFill>
                  <a:srgbClr val="002060"/>
                </a:solidFill>
              </a:rPr>
              <a:t>:</a:t>
            </a:r>
            <a:r>
              <a:rPr lang="zh-TW" altLang="en-US" sz="1400" dirty="0">
                <a:solidFill>
                  <a:srgbClr val="002060"/>
                </a:solidFill>
              </a:rPr>
              <a:t>師資優良、教學認真，培養出優良淳樸的好學生，並設立</a:t>
            </a:r>
            <a:r>
              <a:rPr lang="en-US" altLang="zh-TW" sz="1400" dirty="0">
                <a:solidFill>
                  <a:srgbClr val="002060"/>
                </a:solidFill>
              </a:rPr>
              <a:t>K</a:t>
            </a:r>
            <a:r>
              <a:rPr lang="zh-TW" altLang="en-US" sz="1400" dirty="0">
                <a:solidFill>
                  <a:srgbClr val="002060"/>
                </a:solidFill>
              </a:rPr>
              <a:t>書中心，開放晚自修，讀書</a:t>
            </a:r>
            <a:br>
              <a:rPr lang="zh-TW" altLang="en-US" sz="1400" dirty="0">
                <a:solidFill>
                  <a:srgbClr val="002060"/>
                </a:solidFill>
              </a:rPr>
            </a:br>
            <a:r>
              <a:rPr lang="zh-TW" altLang="en-US" sz="1400" dirty="0">
                <a:solidFill>
                  <a:srgbClr val="002060"/>
                </a:solidFill>
              </a:rPr>
              <a:t>  風氣良好</a:t>
            </a:r>
            <a:r>
              <a:rPr lang="zh-TW" altLang="en-US" sz="1400" dirty="0" smtClean="0">
                <a:solidFill>
                  <a:srgbClr val="002060"/>
                </a:solidFill>
              </a:rPr>
              <a:t>。</a:t>
            </a:r>
            <a:br>
              <a:rPr lang="zh-TW" altLang="en-US" sz="1400" dirty="0" smtClean="0">
                <a:solidFill>
                  <a:srgbClr val="002060"/>
                </a:solidFill>
              </a:rPr>
            </a:br>
            <a:r>
              <a:rPr lang="zh-TW" altLang="en-US" sz="1400" dirty="0">
                <a:solidFill>
                  <a:srgbClr val="002060"/>
                </a:solidFill>
              </a:rPr>
              <a:t>六、專班表現亮麗</a:t>
            </a:r>
            <a:r>
              <a:rPr lang="en-US" altLang="zh-TW" sz="1400" dirty="0">
                <a:solidFill>
                  <a:srgbClr val="002060"/>
                </a:solidFill>
              </a:rPr>
              <a:t>:</a:t>
            </a:r>
            <a:r>
              <a:rPr lang="zh-TW" altLang="en-US" sz="1400" dirty="0">
                <a:solidFill>
                  <a:srgbClr val="002060"/>
                </a:solidFill>
              </a:rPr>
              <a:t>設有原住民專班及體育專班。為原住民專班打造專屬之族語及族服課程，將原民</a:t>
            </a:r>
            <a:br>
              <a:rPr lang="zh-TW" altLang="en-US" sz="1400" dirty="0">
                <a:solidFill>
                  <a:srgbClr val="002060"/>
                </a:solidFill>
              </a:rPr>
            </a:br>
            <a:r>
              <a:rPr lang="zh-TW" altLang="en-US" sz="1400" dirty="0">
                <a:solidFill>
                  <a:srgbClr val="002060"/>
                </a:solidFill>
              </a:rPr>
              <a:t>  文化傳承向下紮根，且每年畢業生升學率均達</a:t>
            </a:r>
            <a:r>
              <a:rPr lang="en-US" altLang="zh-TW" sz="1400" dirty="0">
                <a:solidFill>
                  <a:srgbClr val="002060"/>
                </a:solidFill>
              </a:rPr>
              <a:t>95%</a:t>
            </a:r>
            <a:r>
              <a:rPr lang="zh-TW" altLang="en-US" sz="1400" dirty="0">
                <a:solidFill>
                  <a:srgbClr val="002060"/>
                </a:solidFill>
              </a:rPr>
              <a:t>以上；體育專班共有手球、軟網、跆拳道</a:t>
            </a:r>
            <a:br>
              <a:rPr lang="zh-TW" altLang="en-US" sz="1400" dirty="0">
                <a:solidFill>
                  <a:srgbClr val="002060"/>
                </a:solidFill>
              </a:rPr>
            </a:br>
            <a:r>
              <a:rPr lang="zh-TW" altLang="en-US" sz="1400" dirty="0">
                <a:solidFill>
                  <a:srgbClr val="002060"/>
                </a:solidFill>
              </a:rPr>
              <a:t>  及田徑四個運動種類學生，在優秀的老師及教練帶領之下，於全國賽事屢創佳績，為校爭光</a:t>
            </a:r>
            <a:r>
              <a:rPr lang="zh-TW" altLang="en-US" sz="1400" dirty="0" smtClean="0">
                <a:solidFill>
                  <a:srgbClr val="002060"/>
                </a:solidFill>
              </a:rPr>
              <a:t>。</a:t>
            </a:r>
            <a:br>
              <a:rPr lang="zh-TW" altLang="en-US" sz="1400" dirty="0" smtClean="0">
                <a:solidFill>
                  <a:srgbClr val="002060"/>
                </a:solidFill>
              </a:rPr>
            </a:br>
            <a:r>
              <a:rPr lang="zh-TW" altLang="en-US" sz="1400" dirty="0" smtClean="0">
                <a:solidFill>
                  <a:srgbClr val="002060"/>
                </a:solidFill>
              </a:rPr>
              <a:t>七</a:t>
            </a:r>
            <a:r>
              <a:rPr lang="zh-TW" altLang="en-US" sz="1400" dirty="0">
                <a:solidFill>
                  <a:srgbClr val="002060"/>
                </a:solidFill>
              </a:rPr>
              <a:t>、教師專業社群化：打造「教學卓越團隊」、推動「教師專業發展評鑑」、辦理教師「班級經營成</a:t>
            </a:r>
            <a:br>
              <a:rPr lang="zh-TW" altLang="en-US" sz="1400" dirty="0">
                <a:solidFill>
                  <a:srgbClr val="002060"/>
                </a:solidFill>
              </a:rPr>
            </a:br>
            <a:r>
              <a:rPr lang="zh-TW" altLang="en-US" sz="1400" dirty="0">
                <a:solidFill>
                  <a:srgbClr val="002060"/>
                </a:solidFill>
              </a:rPr>
              <a:t>  長營」等教師專業成長課程，教師藉由雲端分享教案及教學心得，並透過專業社群彼此間</a:t>
            </a:r>
            <a:br>
              <a:rPr lang="zh-TW" altLang="en-US" sz="1400" dirty="0">
                <a:solidFill>
                  <a:srgbClr val="002060"/>
                </a:solidFill>
              </a:rPr>
            </a:br>
            <a:r>
              <a:rPr lang="zh-TW" altLang="en-US" sz="1400" dirty="0">
                <a:solidFill>
                  <a:srgbClr val="002060"/>
                </a:solidFill>
              </a:rPr>
              <a:t>  的教學觀摩達成教學專業分享與實踐</a:t>
            </a:r>
            <a:r>
              <a:rPr lang="zh-TW" altLang="en-US" sz="1400" dirty="0" smtClean="0">
                <a:solidFill>
                  <a:srgbClr val="002060"/>
                </a:solidFill>
              </a:rPr>
              <a:t>。</a:t>
            </a:r>
            <a:br>
              <a:rPr lang="zh-TW" altLang="en-US" sz="1400" dirty="0" smtClean="0">
                <a:solidFill>
                  <a:srgbClr val="002060"/>
                </a:solidFill>
              </a:rPr>
            </a:br>
            <a:r>
              <a:rPr lang="zh-TW" altLang="en-US" sz="1400" dirty="0">
                <a:solidFill>
                  <a:srgbClr val="002060"/>
                </a:solidFill>
              </a:rPr>
              <a:t>八、高中部特色課程本位化：開辦「人文素養學程」、「數位科技學程」、「原民文化學程」、「健</a:t>
            </a:r>
            <a:br>
              <a:rPr lang="zh-TW" altLang="en-US" sz="1400" dirty="0">
                <a:solidFill>
                  <a:srgbClr val="002060"/>
                </a:solidFill>
              </a:rPr>
            </a:br>
            <a:r>
              <a:rPr lang="zh-TW" altLang="en-US" sz="1400" dirty="0">
                <a:solidFill>
                  <a:srgbClr val="002060"/>
                </a:solidFill>
              </a:rPr>
              <a:t>  康生涯學程」及「國際素養學程」等</a:t>
            </a:r>
            <a:r>
              <a:rPr lang="en-US" altLang="zh-TW" sz="1400" dirty="0">
                <a:solidFill>
                  <a:srgbClr val="002060"/>
                </a:solidFill>
              </a:rPr>
              <a:t>5</a:t>
            </a:r>
            <a:r>
              <a:rPr lang="zh-TW" altLang="en-US" sz="1400" dirty="0">
                <a:solidFill>
                  <a:srgbClr val="002060"/>
                </a:solidFill>
              </a:rPr>
              <a:t>大校本特色課程</a:t>
            </a:r>
            <a:r>
              <a:rPr lang="zh-TW" altLang="en-US" sz="1400" dirty="0" smtClean="0">
                <a:solidFill>
                  <a:srgbClr val="002060"/>
                </a:solidFill>
              </a:rPr>
              <a:t>。</a:t>
            </a:r>
            <a:br>
              <a:rPr lang="zh-TW" altLang="en-US" sz="1400" dirty="0" smtClean="0">
                <a:solidFill>
                  <a:srgbClr val="002060"/>
                </a:solidFill>
              </a:rPr>
            </a:br>
            <a:r>
              <a:rPr lang="zh-TW" altLang="en-US" sz="1400" dirty="0">
                <a:solidFill>
                  <a:srgbClr val="002060"/>
                </a:solidFill>
              </a:rPr>
              <a:t>九、教學設備科技化： 持續充實「展演空間」、「閱讀空間」、「體適能教室」、「國際交流空</a:t>
            </a:r>
            <a:br>
              <a:rPr lang="zh-TW" altLang="en-US" sz="1400" dirty="0">
                <a:solidFill>
                  <a:srgbClr val="002060"/>
                </a:solidFill>
              </a:rPr>
            </a:br>
            <a:r>
              <a:rPr lang="zh-TW" altLang="en-US" sz="1400" dirty="0">
                <a:solidFill>
                  <a:srgbClr val="002060"/>
                </a:solidFill>
              </a:rPr>
              <a:t>  間」及「高中音樂專科教室」等教學設備，期望提供學生完善、豐富的科技化學習環境</a:t>
            </a:r>
            <a:r>
              <a:rPr lang="zh-TW" altLang="en-US" sz="1400" dirty="0" smtClean="0">
                <a:solidFill>
                  <a:srgbClr val="002060"/>
                </a:solidFill>
              </a:rPr>
              <a:t>。</a:t>
            </a:r>
            <a:br>
              <a:rPr lang="zh-TW" altLang="en-US" sz="1400" dirty="0" smtClean="0">
                <a:solidFill>
                  <a:srgbClr val="002060"/>
                </a:solidFill>
              </a:rPr>
            </a:br>
            <a:r>
              <a:rPr lang="zh-TW" altLang="en-US" sz="1400" dirty="0" smtClean="0">
                <a:solidFill>
                  <a:srgbClr val="002060"/>
                </a:solidFill>
              </a:rPr>
              <a:t> </a:t>
            </a:r>
            <a:endParaRPr lang="zh-TW" altLang="en-US" sz="1400" dirty="0">
              <a:solidFill>
                <a:srgbClr val="00206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692696"/>
            <a:ext cx="3635896" cy="576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800" dirty="0" smtClean="0"/>
              <a:t>樹林高中特色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/>
              <a:t>樹林高中未來的展望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12777"/>
            <a:ext cx="8435280" cy="47133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b="1" dirty="0" smtClean="0"/>
              <a:t/>
            </a:r>
            <a:br>
              <a:rPr lang="zh-TW" altLang="en-US" b="1" dirty="0" smtClean="0"/>
            </a:br>
            <a:r>
              <a:rPr lang="en-US" altLang="zh-TW" sz="3000" b="1" dirty="0" smtClean="0"/>
              <a:t>1.</a:t>
            </a:r>
            <a:r>
              <a:rPr lang="zh-TW" altLang="en-US" sz="3000" b="1" dirty="0" smtClean="0"/>
              <a:t>推展多元才能，達成學生多元智慧發展。</a:t>
            </a:r>
            <a:br>
              <a:rPr lang="zh-TW" altLang="en-US" sz="3000" b="1" dirty="0" smtClean="0"/>
            </a:br>
            <a:r>
              <a:rPr lang="en-US" altLang="zh-TW" sz="3000" b="1" dirty="0" smtClean="0"/>
              <a:t>2.</a:t>
            </a:r>
            <a:r>
              <a:rPr lang="zh-TW" altLang="en-US" sz="3000" b="1" dirty="0" smtClean="0"/>
              <a:t>透過完整而有計畫之訓練，調整學生素質，提升學生運動表現成績。</a:t>
            </a:r>
            <a:br>
              <a:rPr lang="zh-TW" altLang="en-US" sz="3000" b="1" dirty="0" smtClean="0"/>
            </a:br>
            <a:r>
              <a:rPr lang="en-US" altLang="zh-TW" sz="3000" b="1" dirty="0" smtClean="0"/>
              <a:t>3.</a:t>
            </a:r>
            <a:r>
              <a:rPr lang="zh-TW" altLang="en-US" sz="3000" b="1" dirty="0" smtClean="0"/>
              <a:t>經由適宜的學、術科安排，使學生獲得良好的學識與身心發展。</a:t>
            </a:r>
            <a:br>
              <a:rPr lang="zh-TW" altLang="en-US" sz="3000" b="1" dirty="0" smtClean="0"/>
            </a:br>
            <a:r>
              <a:rPr lang="en-US" altLang="zh-TW" sz="3000" b="1" dirty="0" smtClean="0"/>
              <a:t>4.</a:t>
            </a:r>
            <a:r>
              <a:rPr lang="zh-TW" altLang="en-US" sz="3000" b="1" dirty="0" smtClean="0"/>
              <a:t>長期提供優秀選手良好的訓練環境，讓學生安心接受訓練。</a:t>
            </a:r>
            <a:br>
              <a:rPr lang="zh-TW" altLang="en-US" sz="3000" b="1" dirty="0" smtClean="0"/>
            </a:br>
            <a:r>
              <a:rPr lang="en-US" altLang="zh-TW" sz="3000" b="1" dirty="0" smtClean="0"/>
              <a:t>5.</a:t>
            </a:r>
            <a:r>
              <a:rPr lang="zh-TW" altLang="en-US" sz="3000" b="1" dirty="0" smtClean="0"/>
              <a:t>妥善給予生涯規劃及輔導，以提升學生品行、課業、技術上的品質。</a:t>
            </a:r>
            <a:br>
              <a:rPr lang="zh-TW" altLang="en-US" sz="3000" b="1" dirty="0" smtClean="0"/>
            </a:br>
            <a:r>
              <a:rPr lang="en-US" altLang="zh-TW" sz="3000" b="1" dirty="0" smtClean="0"/>
              <a:t>6.</a:t>
            </a:r>
            <a:r>
              <a:rPr lang="zh-TW" altLang="en-US" sz="3000" b="1" dirty="0" smtClean="0"/>
              <a:t>積極尋找資源，永續經營。</a:t>
            </a:r>
            <a:endParaRPr lang="zh-TW" alt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mag.udn.com/magimages/4/PROJ_ARTICLE/0_0/f_290074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0"/>
            <a:ext cx="1979712" cy="1319808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404664"/>
            <a:ext cx="7931224" cy="1084982"/>
          </a:xfrm>
        </p:spPr>
        <p:txBody>
          <a:bodyPr>
            <a:normAutofit/>
          </a:bodyPr>
          <a:lstStyle/>
          <a:p>
            <a:r>
              <a:rPr lang="zh-TW" altLang="en-US" i="1" dirty="0" smtClean="0"/>
              <a:t>三重高中</a:t>
            </a:r>
            <a:r>
              <a:rPr lang="zh-TW" altLang="en-US" i="1" dirty="0"/>
              <a:t>教學</a:t>
            </a:r>
            <a:r>
              <a:rPr lang="zh-TW" altLang="en-US" i="1" dirty="0" smtClean="0"/>
              <a:t>目標</a:t>
            </a:r>
            <a:endParaRPr lang="zh-TW" altLang="en-US" i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/>
              <a:t>1.</a:t>
            </a:r>
            <a:r>
              <a:rPr lang="zh-TW" altLang="en-US" dirty="0"/>
              <a:t>配合教育目標，執行教育政策，堅持常態編班，照顧每一位同學的學習。</a:t>
            </a:r>
            <a:br>
              <a:rPr lang="zh-TW" altLang="en-US" dirty="0"/>
            </a:br>
            <a:r>
              <a:rPr lang="zh-TW" altLang="en-US" dirty="0"/>
              <a:t>  </a:t>
            </a:r>
            <a:r>
              <a:rPr lang="en-US" altLang="zh-TW" dirty="0"/>
              <a:t>2.</a:t>
            </a:r>
            <a:r>
              <a:rPr lang="zh-TW" altLang="en-US" dirty="0"/>
              <a:t>成立「財團法人台北縣立三重 高中教育發展基金會」，推展教育文化活動，鼓勵同學學習，並支持教師的各項教學活動。</a:t>
            </a:r>
            <a:br>
              <a:rPr lang="zh-TW" altLang="en-US" dirty="0"/>
            </a:br>
            <a:r>
              <a:rPr lang="zh-TW" altLang="en-US" dirty="0"/>
              <a:t>  </a:t>
            </a:r>
            <a:r>
              <a:rPr lang="en-US" altLang="zh-TW" dirty="0"/>
              <a:t>3.</a:t>
            </a:r>
            <a:r>
              <a:rPr lang="zh-TW" altLang="en-US" dirty="0"/>
              <a:t>落實科學教育，推展資訊教學，班班均有網路線，無線網路涵蓋教學區，讓老師能隨時利用電腦教學。</a:t>
            </a:r>
            <a:br>
              <a:rPr lang="zh-TW" altLang="en-US" dirty="0"/>
            </a:br>
            <a:r>
              <a:rPr lang="zh-TW" altLang="en-US" dirty="0"/>
              <a:t>  </a:t>
            </a:r>
            <a:r>
              <a:rPr lang="en-US" altLang="zh-TW" dirty="0"/>
              <a:t>4.</a:t>
            </a:r>
            <a:r>
              <a:rPr lang="zh-TW" altLang="en-US" dirty="0"/>
              <a:t>實施資源回收、垃圾分類減量，經省政府評定為環保特優學校。</a:t>
            </a:r>
            <a:br>
              <a:rPr lang="zh-TW" altLang="en-US" dirty="0"/>
            </a:br>
            <a:r>
              <a:rPr lang="zh-TW" altLang="en-US" dirty="0"/>
              <a:t>  </a:t>
            </a:r>
            <a:r>
              <a:rPr lang="en-US" altLang="zh-TW" dirty="0"/>
              <a:t>5.</a:t>
            </a:r>
            <a:r>
              <a:rPr lang="zh-TW" altLang="en-US" dirty="0"/>
              <a:t>推展體育運動，成立高中體育班及國中羽球隊，運動比賽及升學成績優良。</a:t>
            </a:r>
            <a:br>
              <a:rPr lang="zh-TW" altLang="en-US" dirty="0"/>
            </a:br>
            <a:r>
              <a:rPr lang="zh-TW" altLang="en-US" dirty="0"/>
              <a:t>  </a:t>
            </a:r>
            <a:r>
              <a:rPr lang="en-US" altLang="zh-TW" dirty="0"/>
              <a:t>6.</a:t>
            </a:r>
            <a:r>
              <a:rPr lang="zh-TW" altLang="en-US" dirty="0"/>
              <a:t>推展義工制度，幫忙學校交通導護、學生輔導、家長成長、校務發展等。</a:t>
            </a:r>
            <a:br>
              <a:rPr lang="zh-TW" altLang="en-US" dirty="0"/>
            </a:br>
            <a:r>
              <a:rPr lang="zh-TW" altLang="en-US" dirty="0"/>
              <a:t>  </a:t>
            </a:r>
            <a:r>
              <a:rPr lang="en-US" altLang="zh-TW" dirty="0"/>
              <a:t>7.</a:t>
            </a:r>
            <a:r>
              <a:rPr lang="zh-TW" altLang="en-US" dirty="0"/>
              <a:t>社團多樣化，學藝活動多元化。</a:t>
            </a:r>
            <a:br>
              <a:rPr lang="zh-TW" altLang="en-US" dirty="0"/>
            </a:br>
            <a:r>
              <a:rPr lang="zh-TW" altLang="en-US" dirty="0"/>
              <a:t>  </a:t>
            </a:r>
            <a:r>
              <a:rPr lang="en-US" altLang="zh-TW" dirty="0"/>
              <a:t>8.</a:t>
            </a:r>
            <a:r>
              <a:rPr lang="zh-TW" altLang="en-US" dirty="0"/>
              <a:t>發展特殊教育計畫－開設特教班、藝才班、技藝班、體育班。</a:t>
            </a:r>
            <a:br>
              <a:rPr lang="zh-TW" altLang="en-US" dirty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華麗">
  <a:themeElements>
    <a:clrScheme name="華麗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華麗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華麗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102</TotalTime>
  <Words>140</Words>
  <Application>Microsoft Office PowerPoint</Application>
  <PresentationFormat>如螢幕大小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華麗</vt:lpstr>
      <vt:lpstr>清水高中課程教學特色</vt:lpstr>
      <vt:lpstr>清水高中學校未來展望</vt:lpstr>
      <vt:lpstr>清水高中交通資訊</vt:lpstr>
      <vt:lpstr>  一、校地寬廣:面積達5.85公頃，綠樹成蔭，四季花香，自然景觀，環境清幽，校園美麗，是所環境    優美的教育學府。 二、交通便捷:火車、公車均可到達本校，板橋、中和、永和、新莊、泰山…等地通勤生均有專車接送。 三、歷史悠久:新北市最早設立完全中學學校之一，有深厚的基礎，亦擁有寶貴的經驗。校友皆有傑   出的表現，畢業生升學成績逐年亮麗與卓越。 四、教育理念明確:學校校務之推動凡事以學生為中心來考量，摒除一切本位主義，共同完成學校之   願景，達成親師一體之和樂面貌。 五、學風淳樸:師資優良、教學認真，培養出優良淳樸的好學生，並設立K書中心，開放晚自修，讀書   風氣良好。 六、專班表現亮麗:設有原住民專班及體育專班。為原住民專班打造專屬之族語及族服課程，將原民   文化傳承向下紮根，且每年畢業生升學率均達95%以上；體育專班共有手球、軟網、跆拳道   及田徑四個運動種類學生，在優秀的老師及教練帶領之下，於全國賽事屢創佳績，為校爭光。 七、教師專業社群化：打造「教學卓越團隊」、推動「教師專業發展評鑑」、辦理教師「班級經營成   長營」等教師專業成長課程，教師藉由雲端分享教案及教學心得，並透過專業社群彼此間   的教學觀摩達成教學專業分享與實踐。 八、高中部特色課程本位化：開辦「人文素養學程」、「數位科技學程」、「原民文化學程」、「健   康生涯學程」及「國際素養學程」等5大校本特色課程。 九、教學設備科技化： 持續充實「展演空間」、「閱讀空間」、「體適能教室」、「國際交流空   間」及「高中音樂專科教室」等教學設備，期望提供學生完善、豐富的科技化學習環境。  </vt:lpstr>
      <vt:lpstr>樹林高中未來的展望</vt:lpstr>
      <vt:lpstr>三重高中教學目標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課程教學特色</dc:title>
  <dc:creator>牛車</dc:creator>
  <cp:lastModifiedBy>C.H</cp:lastModifiedBy>
  <cp:revision>11</cp:revision>
  <dcterms:created xsi:type="dcterms:W3CDTF">2015-01-05T14:00:31Z</dcterms:created>
  <dcterms:modified xsi:type="dcterms:W3CDTF">2015-01-19T02:19:38Z</dcterms:modified>
</cp:coreProperties>
</file>