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77" r:id="rId3"/>
    <p:sldId id="261" r:id="rId4"/>
    <p:sldId id="269" r:id="rId5"/>
    <p:sldId id="272" r:id="rId6"/>
    <p:sldId id="271" r:id="rId7"/>
    <p:sldId id="273" r:id="rId8"/>
    <p:sldId id="275" r:id="rId9"/>
    <p:sldId id="270" r:id="rId10"/>
    <p:sldId id="276" r:id="rId11"/>
    <p:sldId id="260" r:id="rId12"/>
    <p:sldId id="259" r:id="rId13"/>
    <p:sldId id="258" r:id="rId14"/>
    <p:sldId id="287" r:id="rId15"/>
    <p:sldId id="288" r:id="rId16"/>
    <p:sldId id="289" r:id="rId17"/>
    <p:sldId id="280" r:id="rId18"/>
    <p:sldId id="284" r:id="rId19"/>
    <p:sldId id="281" r:id="rId20"/>
    <p:sldId id="282" r:id="rId21"/>
    <p:sldId id="283" r:id="rId22"/>
    <p:sldId id="285" r:id="rId23"/>
    <p:sldId id="286" r:id="rId24"/>
    <p:sldId id="290" r:id="rId25"/>
    <p:sldId id="292" r:id="rId26"/>
    <p:sldId id="293" r:id="rId27"/>
    <p:sldId id="294" r:id="rId28"/>
    <p:sldId id="296" r:id="rId29"/>
    <p:sldId id="295" r:id="rId30"/>
    <p:sldId id="291" r:id="rId31"/>
    <p:sldId id="297" r:id="rId32"/>
    <p:sldId id="298" r:id="rId33"/>
    <p:sldId id="299" r:id="rId34"/>
    <p:sldId id="265" r:id="rId35"/>
    <p:sldId id="267" r:id="rId36"/>
    <p:sldId id="268" r:id="rId37"/>
    <p:sldId id="278" r:id="rId38"/>
    <p:sldId id="279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>
        <p:scale>
          <a:sx n="51" d="100"/>
          <a:sy n="51" d="100"/>
        </p:scale>
        <p:origin x="-105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39985-3C3A-4ECA-ADF5-DA5651CFE4F5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3E106-7507-4D8A-A30E-6542241C69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E106-7507-4D8A-A30E-6542241C697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3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4" name="群組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3" name="群組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3" name="群組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4" name="群組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C34BC31C-6F0D-480F-9FA1-F4F57B6A9EC6}" type="datetimeFigureOut">
              <a:rPr lang="zh-TW" altLang="en-US" smtClean="0"/>
              <a:pPr/>
              <a:t>2016/4/1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9243E433-3500-4539-9A59-5F2D20E58B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40613;&#30070;&#21214;McCaf&#233;%20&#35731;&#23565;&#35441;&#26356;&#26377;&#28331;&#24230;&#65372;&#12300;&#25509;&#32013;&#31687;&#12301;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2654;&#22899;&#35037;&#25198;&#25104;&#32982;&#22899;&#29983;&#21435;&#32004;&#26371;&#12290;&#30475;&#30475;&#30007;&#29983;&#30340;&#21453;&#25033;&#65281;.mp4" TargetMode="External"/><Relationship Id="rId2" Type="http://schemas.openxmlformats.org/officeDocument/2006/relationships/hyperlink" Target="&#36229;&#25171;&#33225;&#30340;&#31038;&#26371;&#23526;&#39511;%20-%20&#35498;&#19968;&#22871;&#20570;&#19968;&#22871;&#30340;&#21892;&#24515;&#20154;&#22763;&#20497;%20(&#20013;&#25991;&#23383;&#24149;)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&#30070;&#22899;&#20154;&#30007;&#20154;&#34987;&#23478;&#26292;...&#20320;&#30340;&#21453;&#25033;&#26159;-(&#31038;&#26371;&#20154;&#24515;&#23526;&#39511;)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30070;&#36523;&#26049;&#26377;&#23567;&#22899;&#23401;&#36973;&#21040;&#38712;&#20940;&#65292;&#35504;&#26371;&#25402;&#36523;&#32780;&#20986;%20(&#20013;&#25991;&#23383;&#24149;)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uidance%20activity\gengder%20issue\&#22312;&#12300;&#27495;&#35222;&#12301;&#33287;&#12300;&#20559;&#35211;&#12301;&#24460;&#65292;&#25105;&#20497;&#33021;&#30475;&#35211;&#29978;&#40636;&#65311;(&#24478;&#24615;&#21029;&#21040;&#20154;)\&#26657;&#22290;&#38712;&#20940;&#24494;&#38651;&#24433;%20%20%20%20%20&#8741;&#31561;&#24453;&#22825;&#26228;&#8741;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uidance%20activity\gengder%20issue\&#22312;&#12300;&#27495;&#35222;&#12301;&#33287;&#12300;&#20559;&#35211;&#12301;&#24460;&#65292;&#25105;&#20497;&#33021;&#30475;&#35211;&#29978;&#40636;&#65311;(&#24478;&#24615;&#21029;&#21040;&#20154;)\&#32016;&#35199;&#34349;&#20126;&#35028;&#22899;&#23416;&#29983;&#25226;&#34987;&#38712;&#20940;&#21644;&#27495;&#35222;&#30340;&#32147;&#39511;&#23531;&#25104;&#29190;&#31505;&#38899;&#27138;&#21916;&#21127;%20(&#20013;&#25991;&#23383;&#24149;)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uidance%20activity\gengder%20issue\&#22312;&#12300;&#27495;&#35222;&#12301;&#33287;&#12300;&#20559;&#35211;&#12301;&#24460;&#65292;&#25105;&#20497;&#33021;&#30475;&#35211;&#29978;&#40636;&#65311;(&#24478;&#24615;&#21029;&#21040;&#20154;)\&#12304;&#25105;&#30340;&#23569;&#22899;&#26178;&#20195;%20Our%20Times&#12305;Movie%20Theme%20Song%20-%20&#30000;&#39333;&#29956;%20Hebe%20Tien&#12298;&#23567;&#24184;&#36939;%20A%20Little%20Happiness&#12299;Official%20MV.mp4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uidance%20activity\gengder%20issue\&#22312;&#12300;&#27495;&#35222;&#12301;&#33287;&#12300;&#20559;&#35211;&#12301;&#24460;&#65292;&#25105;&#20497;&#33021;&#30475;&#35211;&#29978;&#40636;&#65311;(&#24478;&#24615;&#21029;&#21040;&#20154;)\&#21488;&#21271;&#25991;&#38738;&#29983;&#27963;&#32771;&#65306;&#20316;&#23478;&#35527;&#25991;&#23416;&#20598;&#20687;&#9472;&#9472;&#38515;&#20426;&#24535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uidance%20activity\gengder%20issue\&#22312;&#12300;&#27495;&#35222;&#12301;&#33287;&#12300;&#20559;&#35211;&#12301;&#24460;&#65292;&#25105;&#20497;&#33021;&#30475;&#35211;&#29978;&#40636;&#65311;(&#24478;&#24615;&#21029;&#21040;&#20154;)\&#21191;&#25954;&#30340;&#27597;&#35242;&#31449;&#20986;&#20358;&#25402;&#21516;&#24535;&#23401;&#23376;&#65288;&#33865;&#27704;&#35468;&#23229;&#23229;&#65289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1412776"/>
            <a:ext cx="6624736" cy="21602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dirty="0" smtClean="0"/>
              <a:t>在歧視與偏見後，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我們看見甚麼了？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47864" y="4221088"/>
            <a:ext cx="5143502" cy="914400"/>
          </a:xfrm>
        </p:spPr>
        <p:txBody>
          <a:bodyPr/>
          <a:lstStyle/>
          <a:p>
            <a:pPr algn="ctr"/>
            <a:r>
              <a:rPr lang="zh-TW" altLang="en-US" dirty="0" smtClean="0"/>
              <a:t> 海山高中輔導教師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方嘉珩</a:t>
            </a:r>
            <a:endParaRPr lang="en-US" altLang="zh-TW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03848" y="2276872"/>
            <a:ext cx="5143502" cy="1828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600" dirty="0" smtClean="0"/>
              <a:t>【</a:t>
            </a:r>
            <a:r>
              <a:rPr lang="zh-TW" altLang="en-US" sz="3600" dirty="0" smtClean="0"/>
              <a:t>歧視</a:t>
            </a:r>
            <a:r>
              <a:rPr lang="en-US" altLang="zh-TW" sz="3600" dirty="0" smtClean="0"/>
              <a:t>】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>【</a:t>
            </a:r>
            <a:r>
              <a:rPr lang="zh-TW" altLang="en-US" sz="3600" dirty="0" smtClean="0"/>
              <a:t>偏見</a:t>
            </a:r>
            <a:r>
              <a:rPr lang="en-US" altLang="zh-TW" sz="3600" dirty="0" smtClean="0"/>
              <a:t>】</a:t>
            </a:r>
            <a:br>
              <a:rPr lang="en-US" altLang="zh-TW" sz="3600" dirty="0" smtClean="0"/>
            </a:br>
            <a:r>
              <a:rPr lang="zh-TW" altLang="en-US" sz="3600" dirty="0" smtClean="0"/>
              <a:t>真的沒甚麼嗎？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00200" y="548680"/>
            <a:ext cx="6932240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【</a:t>
            </a:r>
            <a:r>
              <a:rPr lang="zh-TW" altLang="en-US" dirty="0" smtClean="0"/>
              <a:t>歧視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與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偏見</a:t>
            </a:r>
            <a:r>
              <a:rPr lang="en-US" altLang="zh-TW" dirty="0" smtClean="0"/>
              <a:t>】</a:t>
            </a:r>
            <a:r>
              <a:rPr lang="zh-TW" altLang="en-US" dirty="0" smtClean="0"/>
              <a:t>所帶來的結果往往超乎想像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生活中常見的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歧視</a:t>
            </a:r>
            <a:r>
              <a:rPr lang="en-US" altLang="zh-TW" dirty="0" smtClean="0"/>
              <a:t>】</a:t>
            </a:r>
            <a:r>
              <a:rPr lang="zh-TW" altLang="en-US" dirty="0" smtClean="0"/>
              <a:t>或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偏見</a:t>
            </a:r>
            <a:r>
              <a:rPr lang="en-US" altLang="zh-TW" dirty="0" smtClean="0"/>
              <a:t>】</a:t>
            </a:r>
            <a:r>
              <a:rPr lang="zh-TW" altLang="en-US" dirty="0" smtClean="0"/>
              <a:t>有哪些？</a:t>
            </a:r>
            <a:endParaRPr lang="en-US" altLang="zh-TW" dirty="0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zh-TW" altLang="en-US" dirty="0" smtClean="0"/>
              <a:t>哪些跟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性別</a:t>
            </a:r>
            <a:r>
              <a:rPr lang="en-US" altLang="zh-TW" dirty="0" smtClean="0"/>
              <a:t>】</a:t>
            </a:r>
            <a:r>
              <a:rPr lang="zh-TW" altLang="en-US" dirty="0" smtClean="0"/>
              <a:t>有關？</a:t>
            </a:r>
            <a:endParaRPr lang="en-US" altLang="zh-TW" dirty="0" smtClean="0"/>
          </a:p>
          <a:p>
            <a:pPr marL="457200" indent="-457200">
              <a:buNone/>
            </a:pPr>
            <a:r>
              <a:rPr lang="zh-TW" altLang="en-US" dirty="0" smtClean="0"/>
              <a:t>       </a:t>
            </a:r>
            <a:r>
              <a:rPr lang="zh-TW" altLang="en-US" dirty="0" smtClean="0">
                <a:sym typeface="Wingdings"/>
              </a:rPr>
              <a:t>看看最近熱門廣告：</a:t>
            </a:r>
            <a:r>
              <a:rPr lang="zh-TW" altLang="en-US" dirty="0" smtClean="0">
                <a:sym typeface="Wingdings"/>
                <a:hlinkClick r:id="rId2" action="ppaction://hlinkfile"/>
              </a:rPr>
              <a:t>你接受我嗎</a:t>
            </a:r>
            <a:r>
              <a:rPr lang="en-US" altLang="zh-TW" dirty="0" smtClean="0">
                <a:sym typeface="Wingdings"/>
                <a:hlinkClick r:id="rId2" action="ppaction://hlinkfile"/>
              </a:rPr>
              <a:t>?</a:t>
            </a:r>
            <a:endParaRPr lang="en-US" altLang="zh-TW" dirty="0" smtClean="0">
              <a:sym typeface="Wingdings"/>
            </a:endParaRPr>
          </a:p>
          <a:p>
            <a:pPr marL="457200" indent="-457200">
              <a:buNone/>
            </a:pPr>
            <a:r>
              <a:rPr lang="zh-TW" altLang="en-US" dirty="0" smtClean="0">
                <a:sym typeface="Wingdings"/>
              </a:rPr>
              <a:t>       教師提問：</a:t>
            </a:r>
            <a:endParaRPr lang="en-US" altLang="zh-TW" dirty="0" smtClean="0">
              <a:sym typeface="Wingdings"/>
            </a:endParaRPr>
          </a:p>
          <a:p>
            <a:pPr marL="457200" indent="-457200">
              <a:buNone/>
            </a:pPr>
            <a:r>
              <a:rPr lang="zh-TW" altLang="en-US" dirty="0" smtClean="0">
                <a:sym typeface="Wingdings"/>
              </a:rPr>
              <a:t>         </a:t>
            </a:r>
            <a:r>
              <a:rPr lang="en-US" altLang="zh-TW" dirty="0" smtClean="0">
                <a:sym typeface="Wingdings"/>
              </a:rPr>
              <a:t>【</a:t>
            </a:r>
            <a:r>
              <a:rPr lang="zh-TW" altLang="en-US" dirty="0" smtClean="0">
                <a:sym typeface="Wingdings"/>
              </a:rPr>
              <a:t>接受</a:t>
            </a:r>
            <a:r>
              <a:rPr lang="en-US" altLang="zh-TW" dirty="0" smtClean="0">
                <a:sym typeface="Wingdings"/>
              </a:rPr>
              <a:t>】</a:t>
            </a:r>
            <a:r>
              <a:rPr lang="zh-TW" altLang="en-US" dirty="0" smtClean="0">
                <a:sym typeface="Wingdings"/>
              </a:rPr>
              <a:t>產生的改變來自影片何處？</a:t>
            </a:r>
            <a:endParaRPr lang="en-US" altLang="zh-TW" dirty="0" smtClean="0">
              <a:sym typeface="Wingdings"/>
            </a:endParaRPr>
          </a:p>
          <a:p>
            <a:pPr marL="457200" indent="-457200">
              <a:buNone/>
            </a:pPr>
            <a:r>
              <a:rPr lang="zh-TW" altLang="en-US" dirty="0" smtClean="0">
                <a:sym typeface="Wingdings"/>
              </a:rPr>
              <a:t>         </a:t>
            </a:r>
            <a:r>
              <a:rPr lang="en-US" altLang="zh-TW" dirty="0" smtClean="0">
                <a:sym typeface="Wingdings"/>
              </a:rPr>
              <a:t>【</a:t>
            </a:r>
            <a:r>
              <a:rPr lang="zh-TW" altLang="en-US" dirty="0" smtClean="0">
                <a:sym typeface="Wingdings"/>
              </a:rPr>
              <a:t>需要他人接受</a:t>
            </a:r>
            <a:r>
              <a:rPr lang="en-US" altLang="zh-TW" dirty="0" smtClean="0">
                <a:sym typeface="Wingdings"/>
              </a:rPr>
              <a:t>】</a:t>
            </a:r>
            <a:r>
              <a:rPr lang="zh-TW" altLang="en-US" dirty="0" smtClean="0">
                <a:sym typeface="Wingdings"/>
              </a:rPr>
              <a:t>反應何種現象？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altLang="zh-TW" dirty="0" smtClean="0"/>
              <a:t>【</a:t>
            </a:r>
            <a:r>
              <a:rPr lang="zh-TW" altLang="en-US" dirty="0" smtClean="0"/>
              <a:t>歧視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與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偏見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可能帶來的結果有哪些？</a:t>
            </a:r>
            <a:endParaRPr lang="en-US" altLang="zh-TW" dirty="0" smtClean="0"/>
          </a:p>
          <a:p>
            <a:pPr marL="457200" indent="-457200">
              <a:buNone/>
            </a:pPr>
            <a:r>
              <a:rPr lang="zh-TW" altLang="en-US" b="1" u="sng" dirty="0" smtClean="0">
                <a:solidFill>
                  <a:schemeClr val="tx1">
                    <a:lumMod val="75000"/>
                  </a:schemeClr>
                </a:solidFill>
              </a:rPr>
              <a:t>       </a:t>
            </a:r>
            <a:r>
              <a:rPr lang="zh-TW" altLang="en-US" b="1" u="sng" dirty="0" smtClean="0">
                <a:solidFill>
                  <a:schemeClr val="tx1">
                    <a:lumMod val="75000"/>
                  </a:schemeClr>
                </a:solidFill>
                <a:sym typeface="Wingdings"/>
              </a:rPr>
              <a:t>來看看一連串社會心理的實驗吧！</a:t>
            </a:r>
            <a:endParaRPr lang="zh-TW" altLang="en-US" b="1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4" name="Picture 2" descr="http://static.statickksmg.com/image/2013/02/14/e7b22ce073f379d1fb731f670d35858c.jpg"/>
          <p:cNvPicPr>
            <a:picLocks noChangeAspect="1" noChangeArrowheads="1"/>
          </p:cNvPicPr>
          <p:nvPr/>
        </p:nvPicPr>
        <p:blipFill>
          <a:blip r:embed="rId3" cstate="print"/>
          <a:srcRect l="7826" r="8700" b="11105"/>
          <a:stretch>
            <a:fillRect/>
          </a:stretch>
        </p:blipFill>
        <p:spPr bwMode="auto">
          <a:xfrm>
            <a:off x="0" y="5056337"/>
            <a:ext cx="1852124" cy="18016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1340768"/>
            <a:ext cx="7200800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dirty="0" smtClean="0">
                <a:hlinkClick r:id="rId2" action="ppaction://hlinkfile"/>
              </a:rPr>
              <a:t>我們說的</a:t>
            </a:r>
            <a:r>
              <a:rPr lang="en-US" altLang="zh-TW" dirty="0" smtClean="0">
                <a:hlinkClick r:id="rId2" action="ppaction://hlinkfile"/>
              </a:rPr>
              <a:t>【</a:t>
            </a:r>
            <a:r>
              <a:rPr lang="zh-TW" altLang="en-US" dirty="0" smtClean="0">
                <a:hlinkClick r:id="rId2" action="ppaction://hlinkfile"/>
              </a:rPr>
              <a:t>我會善心</a:t>
            </a:r>
            <a:r>
              <a:rPr lang="en-US" altLang="zh-TW" dirty="0" smtClean="0">
                <a:hlinkClick r:id="rId2" action="ppaction://hlinkfile"/>
              </a:rPr>
              <a:t>】</a:t>
            </a:r>
            <a:r>
              <a:rPr lang="zh-TW" altLang="en-US" dirty="0" smtClean="0">
                <a:hlinkClick r:id="rId2" action="ppaction://hlinkfile"/>
              </a:rPr>
              <a:t>真實的情況是</a:t>
            </a:r>
            <a:r>
              <a:rPr lang="en-US" altLang="zh-TW" dirty="0" smtClean="0">
                <a:hlinkClick r:id="rId2" action="ppaction://hlinkfile"/>
              </a:rPr>
              <a:t>…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zh-TW" altLang="en-US" dirty="0" smtClean="0">
                <a:sym typeface="Wingdings"/>
              </a:rPr>
              <a:t></a:t>
            </a:r>
            <a:r>
              <a:rPr lang="en-US" altLang="zh-TW" dirty="0" smtClean="0">
                <a:sym typeface="Wingdings"/>
              </a:rPr>
              <a:t>【</a:t>
            </a:r>
            <a:r>
              <a:rPr lang="zh-TW" altLang="en-US" dirty="0" smtClean="0">
                <a:sym typeface="Wingdings"/>
              </a:rPr>
              <a:t>善心</a:t>
            </a:r>
            <a:r>
              <a:rPr lang="en-US" altLang="zh-TW" dirty="0" smtClean="0">
                <a:sym typeface="Wingdings"/>
              </a:rPr>
              <a:t>】</a:t>
            </a:r>
            <a:r>
              <a:rPr lang="zh-TW" altLang="en-US" dirty="0" smtClean="0">
                <a:sym typeface="Wingdings"/>
              </a:rPr>
              <a:t>對你而言是考卷上的答案或落實生活中的作為？</a:t>
            </a: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r>
              <a:rPr lang="zh-TW" altLang="en-US" dirty="0" smtClean="0">
                <a:hlinkClick r:id="rId3" action="ppaction://hlinkfile"/>
              </a:rPr>
              <a:t>我們對人的善意是否受外貌左右？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zh-TW" altLang="en-US" dirty="0" smtClean="0">
                <a:sym typeface="Wingdings"/>
              </a:rPr>
              <a:t>他人</a:t>
            </a:r>
            <a:r>
              <a:rPr lang="en-US" altLang="zh-TW" dirty="0" smtClean="0">
                <a:sym typeface="Wingdings"/>
              </a:rPr>
              <a:t>【</a:t>
            </a:r>
            <a:r>
              <a:rPr lang="zh-TW" altLang="en-US" dirty="0" smtClean="0">
                <a:sym typeface="Wingdings"/>
              </a:rPr>
              <a:t>外貌</a:t>
            </a:r>
            <a:r>
              <a:rPr lang="en-US" altLang="zh-TW" dirty="0" smtClean="0">
                <a:sym typeface="Wingdings"/>
              </a:rPr>
              <a:t>】</a:t>
            </a:r>
            <a:r>
              <a:rPr lang="zh-TW" altLang="en-US" dirty="0" smtClean="0">
                <a:sym typeface="Wingdings"/>
              </a:rPr>
              <a:t>也影響你對待他的方式嗎？</a:t>
            </a: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r>
              <a:rPr lang="zh-TW" altLang="en-US" dirty="0" smtClean="0">
                <a:hlinkClick r:id="rId4" action="ppaction://hlinkfile"/>
              </a:rPr>
              <a:t>面對受暴者的反應是否受</a:t>
            </a:r>
            <a:r>
              <a:rPr lang="en-US" altLang="zh-TW" dirty="0" smtClean="0">
                <a:hlinkClick r:id="rId4" action="ppaction://hlinkfile"/>
              </a:rPr>
              <a:t>【</a:t>
            </a:r>
            <a:r>
              <a:rPr lang="zh-TW" altLang="en-US" dirty="0" smtClean="0">
                <a:hlinkClick r:id="rId4" action="ppaction://hlinkfile"/>
              </a:rPr>
              <a:t>性別</a:t>
            </a:r>
            <a:r>
              <a:rPr lang="en-US" altLang="zh-TW" dirty="0" smtClean="0">
                <a:hlinkClick r:id="rId4" action="ppaction://hlinkfile"/>
              </a:rPr>
              <a:t>】</a:t>
            </a:r>
            <a:r>
              <a:rPr lang="zh-TW" altLang="en-US" dirty="0" smtClean="0">
                <a:hlinkClick r:id="rId4" action="ppaction://hlinkfile"/>
              </a:rPr>
              <a:t>因素干擾？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zh-TW" altLang="en-US" dirty="0" smtClean="0">
                <a:sym typeface="Wingdings"/>
              </a:rPr>
              <a:t>同樣的行為何以產生不同的反應？</a:t>
            </a:r>
            <a:endParaRPr lang="en-US" altLang="zh-TW" dirty="0" smtClean="0">
              <a:sym typeface="Wingdings"/>
            </a:endParaRPr>
          </a:p>
          <a:p>
            <a:pPr>
              <a:buNone/>
            </a:pPr>
            <a:r>
              <a:rPr lang="zh-TW" altLang="en-US" dirty="0" smtClean="0">
                <a:sym typeface="Wingdings"/>
              </a:rPr>
              <a:t>     在</a:t>
            </a:r>
            <a:r>
              <a:rPr lang="en-US" altLang="zh-TW" dirty="0" smtClean="0">
                <a:sym typeface="Wingdings"/>
              </a:rPr>
              <a:t>【</a:t>
            </a:r>
            <a:r>
              <a:rPr lang="zh-TW" altLang="en-US" dirty="0" smtClean="0">
                <a:sym typeface="Wingdings"/>
              </a:rPr>
              <a:t>性別</a:t>
            </a:r>
            <a:r>
              <a:rPr lang="en-US" altLang="zh-TW" dirty="0" smtClean="0">
                <a:sym typeface="Wingdings"/>
              </a:rPr>
              <a:t>】</a:t>
            </a:r>
            <a:r>
              <a:rPr lang="zh-TW" altLang="en-US" dirty="0" smtClean="0">
                <a:sym typeface="Wingdings"/>
              </a:rPr>
              <a:t>前，是否應先看到</a:t>
            </a:r>
            <a:r>
              <a:rPr lang="en-US" altLang="zh-TW" dirty="0" smtClean="0">
                <a:sym typeface="Wingdings"/>
              </a:rPr>
              <a:t>【</a:t>
            </a:r>
            <a:r>
              <a:rPr lang="zh-TW" altLang="en-US" dirty="0" smtClean="0">
                <a:sym typeface="Wingdings"/>
              </a:rPr>
              <a:t>人</a:t>
            </a:r>
            <a:r>
              <a:rPr lang="en-US" altLang="zh-TW" dirty="0" smtClean="0">
                <a:sym typeface="Wingdings"/>
              </a:rPr>
              <a:t>】</a:t>
            </a:r>
            <a:r>
              <a:rPr lang="zh-TW" altLang="en-US" dirty="0" smtClean="0">
                <a:sym typeface="Wingdings"/>
              </a:rPr>
              <a:t>？</a:t>
            </a:r>
            <a:endParaRPr lang="en-US" altLang="zh-TW" dirty="0" smtClean="0"/>
          </a:p>
        </p:txBody>
      </p:sp>
      <p:pic>
        <p:nvPicPr>
          <p:cNvPr id="26626" name="Picture 2" descr="http://static.statickksmg.com/image/2013/02/14/e7b22ce073f379d1fb731f670d35858c.jpg"/>
          <p:cNvPicPr>
            <a:picLocks noChangeAspect="1" noChangeArrowheads="1"/>
          </p:cNvPicPr>
          <p:nvPr/>
        </p:nvPicPr>
        <p:blipFill>
          <a:blip r:embed="rId5" cstate="print"/>
          <a:srcRect l="7826" r="8700" b="11105"/>
          <a:stretch>
            <a:fillRect/>
          </a:stretch>
        </p:blipFill>
        <p:spPr bwMode="auto">
          <a:xfrm>
            <a:off x="0" y="764704"/>
            <a:ext cx="1852124" cy="18016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700808"/>
            <a:ext cx="6869434" cy="45567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zh-TW" altLang="en-US" dirty="0" smtClean="0"/>
              <a:t>人際霸凌也反應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偏見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與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歧視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嗎？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zh-TW" altLang="en-US" dirty="0" smtClean="0">
                <a:hlinkClick r:id="rId2" action="ppaction://hlinkfile"/>
              </a:rPr>
              <a:t>以下這場景或許不陌生</a:t>
            </a:r>
            <a:r>
              <a:rPr lang="en-US" altLang="zh-TW" dirty="0" smtClean="0">
                <a:hlinkClick r:id="rId2" action="ppaction://hlinkfile"/>
              </a:rPr>
              <a:t>…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zh-TW" altLang="en-US" dirty="0" smtClean="0">
                <a:sym typeface="Wingdings"/>
              </a:rPr>
              <a:t>若進入該情境時，你會是</a:t>
            </a:r>
            <a:r>
              <a:rPr lang="en-US" altLang="zh-TW" dirty="0" smtClean="0">
                <a:sym typeface="Wingdings"/>
              </a:rPr>
              <a:t>/</a:t>
            </a:r>
            <a:r>
              <a:rPr lang="zh-TW" altLang="en-US" dirty="0" smtClean="0">
                <a:sym typeface="Wingdings"/>
              </a:rPr>
              <a:t>將是以下何種角色？</a:t>
            </a:r>
            <a:endParaRPr lang="en-US" altLang="zh-TW" dirty="0" smtClean="0">
              <a:sym typeface="Wingdings"/>
            </a:endParaRPr>
          </a:p>
          <a:p>
            <a:pPr>
              <a:buNone/>
            </a:pPr>
            <a:r>
              <a:rPr lang="zh-TW" altLang="en-US" dirty="0" smtClean="0">
                <a:sym typeface="Wingdings"/>
              </a:rPr>
              <a:t>         小女孩  小女孩的同學  制止的旁人</a:t>
            </a:r>
            <a:endParaRPr lang="en-US" altLang="zh-TW" dirty="0" smtClean="0">
              <a:sym typeface="Wingdings"/>
            </a:endParaRPr>
          </a:p>
          <a:p>
            <a:pPr>
              <a:buNone/>
            </a:pPr>
            <a:r>
              <a:rPr lang="zh-TW" altLang="en-US" dirty="0" smtClean="0">
                <a:sym typeface="Wingdings"/>
              </a:rPr>
              <a:t>         主動建立關係者  </a:t>
            </a:r>
            <a:endParaRPr lang="en-US" altLang="zh-TW" dirty="0" smtClean="0">
              <a:sym typeface="Wingdings"/>
            </a:endParaRPr>
          </a:p>
          <a:p>
            <a:pPr>
              <a:buNone/>
            </a:pPr>
            <a:r>
              <a:rPr lang="zh-TW" altLang="en-US" dirty="0" smtClean="0">
                <a:sym typeface="Wingdings"/>
              </a:rPr>
              <a:t>             影片未出現但生活常出現的 </a:t>
            </a:r>
            <a:r>
              <a:rPr lang="zh-TW" altLang="en-US" dirty="0" smtClean="0">
                <a:solidFill>
                  <a:srgbClr val="FF0000"/>
                </a:solidFill>
                <a:sym typeface="Wingdings"/>
              </a:rPr>
              <a:t>旁觀者角色</a:t>
            </a:r>
            <a:endParaRPr lang="en-US" altLang="zh-TW" dirty="0" smtClean="0">
              <a:solidFill>
                <a:srgbClr val="FF0000"/>
              </a:solidFill>
              <a:sym typeface="Wingdings"/>
            </a:endParaRPr>
          </a:p>
          <a:p>
            <a:pPr>
              <a:buNone/>
            </a:pPr>
            <a:r>
              <a:rPr lang="zh-TW" altLang="en-US" dirty="0" smtClean="0">
                <a:sym typeface="Wingdings"/>
              </a:rPr>
              <a:t>     不同的對待方式對小女孩將產生何種影響？</a:t>
            </a:r>
            <a:endParaRPr lang="en-US" altLang="zh-TW" dirty="0" smtClean="0">
              <a:sym typeface="Wingdings"/>
            </a:endParaRPr>
          </a:p>
          <a:p>
            <a:pPr>
              <a:buNone/>
            </a:pPr>
            <a:r>
              <a:rPr lang="zh-TW" altLang="en-US" dirty="0" smtClean="0">
                <a:sym typeface="Wingdings"/>
              </a:rPr>
              <a:t>         對當下的影響？  對未來的影響是？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Picture 2" descr="http://static.statickksmg.com/image/2013/02/14/e7b22ce073f379d1fb731f670d35858c.jpg"/>
          <p:cNvPicPr>
            <a:picLocks noChangeAspect="1" noChangeArrowheads="1"/>
          </p:cNvPicPr>
          <p:nvPr/>
        </p:nvPicPr>
        <p:blipFill>
          <a:blip r:embed="rId3" cstate="print"/>
          <a:srcRect l="7826" r="8700" b="11105"/>
          <a:stretch>
            <a:fillRect/>
          </a:stretch>
        </p:blipFill>
        <p:spPr bwMode="auto">
          <a:xfrm>
            <a:off x="0" y="1124744"/>
            <a:ext cx="1852124" cy="18016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75856" y="2420888"/>
            <a:ext cx="5616624" cy="1296144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台灣校園有沒有相似事件？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校園霸凌微電影     ∥等待天晴∥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8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+mn-lt"/>
              </a:rPr>
              <a:t>能以</a:t>
            </a:r>
            <a:r>
              <a:rPr lang="en-US" altLang="zh-TW" sz="2400" dirty="0" smtClean="0">
                <a:latin typeface="+mn-lt"/>
              </a:rPr>
              <a:t>【</a:t>
            </a:r>
            <a:r>
              <a:rPr lang="zh-TW" altLang="en-US" sz="2400" dirty="0" smtClean="0">
                <a:latin typeface="+mn-lt"/>
              </a:rPr>
              <a:t>幽默</a:t>
            </a:r>
            <a:r>
              <a:rPr lang="en-US" altLang="zh-TW" sz="2400" dirty="0" smtClean="0">
                <a:latin typeface="+mn-lt"/>
              </a:rPr>
              <a:t>】</a:t>
            </a:r>
            <a:r>
              <a:rPr lang="zh-TW" altLang="en-US" sz="2400" dirty="0" smtClean="0">
                <a:solidFill>
                  <a:srgbClr val="FF0000"/>
                </a:solidFill>
                <a:latin typeface="+mn-lt"/>
              </a:rPr>
              <a:t>重新看待</a:t>
            </a:r>
            <a:r>
              <a:rPr lang="zh-TW" altLang="en-US" sz="2400" dirty="0" smtClean="0">
                <a:latin typeface="+mn-lt"/>
              </a:rPr>
              <a:t>創傷經驗需經歷哪些？多少人能走向此？</a:t>
            </a:r>
            <a:endParaRPr lang="zh-TW" altLang="en-US" sz="2400" dirty="0">
              <a:latin typeface="+mn-lt"/>
            </a:endParaRPr>
          </a:p>
        </p:txBody>
      </p:sp>
      <p:pic>
        <p:nvPicPr>
          <p:cNvPr id="4" name="紐西蘭亞裔女學生把被霸凌和歧視的經驗寫成爆笑音樂喜劇 (中文字幕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025353"/>
            <a:ext cx="7776864" cy="583264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5576" y="6027003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【</a:t>
            </a:r>
            <a:r>
              <a:rPr lang="en-US" altLang="zh-TW" sz="2400" b="1" dirty="0" err="1" smtClean="0"/>
              <a:t>Ching</a:t>
            </a:r>
            <a:r>
              <a:rPr lang="en-US" altLang="zh-TW" sz="2400" b="1" dirty="0" smtClean="0"/>
              <a:t> Chong】</a:t>
            </a:r>
            <a:r>
              <a:rPr lang="zh-TW" altLang="en-US" sz="2400" b="1" dirty="0" smtClean="0"/>
              <a:t>對華人的輕衊歧視，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多半只是聽華語的印象而已</a:t>
            </a:r>
            <a:r>
              <a:rPr lang="zh-TW" altLang="en-US" sz="2400" dirty="0" smtClean="0"/>
              <a:t> </a:t>
            </a:r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03848" y="2060848"/>
            <a:ext cx="5143502" cy="15841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/>
              <a:t>關於</a:t>
            </a:r>
            <a:r>
              <a:rPr lang="en-US" altLang="zh-TW" sz="3600" dirty="0" smtClean="0"/>
              <a:t>【</a:t>
            </a:r>
            <a:r>
              <a:rPr lang="zh-TW" altLang="en-US" sz="3600" dirty="0" smtClean="0"/>
              <a:t>同理心</a:t>
            </a:r>
            <a:r>
              <a:rPr lang="en-US" altLang="zh-TW" sz="3600" dirty="0" smtClean="0"/>
              <a:t>】…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107976"/>
          </a:xfrm>
        </p:spPr>
        <p:txBody>
          <a:bodyPr/>
          <a:lstStyle/>
          <a:p>
            <a:r>
              <a:rPr lang="zh-TW" altLang="en-US" dirty="0" smtClean="0"/>
              <a:t>同理心</a:t>
            </a:r>
            <a:r>
              <a:rPr lang="en-US" altLang="zh-TW" dirty="0" smtClean="0"/>
              <a:t>(Empathy)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/>
              <a:t>能站在對方立場設身處地為他人著想。</a:t>
            </a:r>
            <a:endParaRPr lang="en-US" altLang="zh-TW" dirty="0" smtClean="0"/>
          </a:p>
          <a:p>
            <a:pPr>
              <a:buFont typeface="Wingdings" pitchFamily="2" charset="2"/>
              <a:buChar char="Ø"/>
            </a:pPr>
            <a:r>
              <a:rPr lang="zh-TW" altLang="en-US" dirty="0" smtClean="0"/>
              <a:t>同理心包含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b="1" u="sng" dirty="0" smtClean="0"/>
              <a:t>認知</a:t>
            </a:r>
            <a:r>
              <a:rPr lang="zh-TW" altLang="en-US" dirty="0" smtClean="0"/>
              <a:t>同理心</a:t>
            </a:r>
            <a:r>
              <a:rPr lang="en-US" altLang="zh-TW" dirty="0" smtClean="0"/>
              <a:t>(Cognitive Empathy)</a:t>
            </a:r>
            <a:r>
              <a:rPr lang="zh-TW" altLang="en-US" dirty="0" smtClean="0"/>
              <a:t>：能辨識他人心智狀態的能力，如 人的動機、意圖與行為。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b="1" u="sng" dirty="0" smtClean="0"/>
              <a:t>情感</a:t>
            </a:r>
            <a:r>
              <a:rPr lang="zh-TW" altLang="en-US" dirty="0" smtClean="0"/>
              <a:t>同理心</a:t>
            </a:r>
            <a:r>
              <a:rPr lang="en-US" altLang="zh-TW" dirty="0" smtClean="0"/>
              <a:t>(Affective Empathy)</a:t>
            </a:r>
            <a:r>
              <a:rPr lang="zh-TW" altLang="en-US" dirty="0" smtClean="0"/>
              <a:t>：能以正確情感回應他人情感的能力，如 知道他人難過而回應適切行為反應。  </a:t>
            </a:r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035968"/>
          </a:xfrm>
        </p:spPr>
        <p:txBody>
          <a:bodyPr/>
          <a:lstStyle/>
          <a:p>
            <a:r>
              <a:rPr lang="zh-TW" altLang="en-US" dirty="0" smtClean="0"/>
              <a:t>生活中常見的畫面是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6" name="內容版面配置區 5" descr="同理心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3874"/>
          <a:stretch>
            <a:fillRect/>
          </a:stretch>
        </p:blipFill>
        <p:spPr>
          <a:xfrm>
            <a:off x="251520" y="1628800"/>
            <a:ext cx="8456670" cy="460851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987824" y="1828800"/>
            <a:ext cx="5688632" cy="18288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知道</a:t>
            </a:r>
            <a:r>
              <a:rPr lang="en-US" altLang="zh-TW" sz="3600" dirty="0" smtClean="0"/>
              <a:t>【</a:t>
            </a:r>
            <a:r>
              <a:rPr lang="zh-TW" altLang="en-US" sz="3600" dirty="0" smtClean="0"/>
              <a:t>葉永誌事件</a:t>
            </a:r>
            <a:r>
              <a:rPr lang="en-US" altLang="zh-TW" sz="3600" dirty="0" smtClean="0"/>
              <a:t>】</a:t>
            </a:r>
            <a:r>
              <a:rPr lang="zh-TW" altLang="en-US" sz="3600" dirty="0" smtClean="0"/>
              <a:t>後</a:t>
            </a:r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6396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同理心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126" b="44967"/>
          <a:stretch>
            <a:fillRect/>
          </a:stretch>
        </p:blipFill>
        <p:spPr>
          <a:xfrm>
            <a:off x="683568" y="1484784"/>
            <a:ext cx="7848872" cy="473247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同理心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5033"/>
          <a:stretch>
            <a:fillRect/>
          </a:stretch>
        </p:blipFill>
        <p:spPr>
          <a:xfrm>
            <a:off x="1331640" y="260648"/>
            <a:ext cx="6336704" cy="594345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75856" y="1700808"/>
            <a:ext cx="5143502" cy="3040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/>
              <a:t>只是，若同理心的發展陷入此狀態，究竟反應甚麼呢？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704856" cy="5684789"/>
          </a:xfrm>
        </p:spPr>
      </p:pic>
      <p:sp>
        <p:nvSpPr>
          <p:cNvPr id="5" name="文字方塊 4"/>
          <p:cNvSpPr txBox="1"/>
          <p:nvPr/>
        </p:nvSpPr>
        <p:spPr>
          <a:xfrm>
            <a:off x="2555776" y="58052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ea typeface="雅坊美工12" pitchFamily="49" charset="-120"/>
              </a:rPr>
              <a:t>你喜歡這樣嗎？</a:t>
            </a:r>
            <a:endParaRPr lang="zh-TW" altLang="en-US" sz="3600" b="1" dirty="0">
              <a:ea typeface="雅坊美工12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627784" y="2204864"/>
            <a:ext cx="5935590" cy="18288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【</a:t>
            </a:r>
            <a:r>
              <a:rPr lang="zh-TW" altLang="en-US" sz="3600" dirty="0" smtClean="0"/>
              <a:t>歧視</a:t>
            </a:r>
            <a:r>
              <a:rPr lang="en-US" altLang="zh-TW" sz="3600" dirty="0" smtClean="0"/>
              <a:t>】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>【</a:t>
            </a:r>
            <a:r>
              <a:rPr lang="zh-TW" altLang="en-US" sz="3600" dirty="0" smtClean="0"/>
              <a:t>偏見</a:t>
            </a:r>
            <a:r>
              <a:rPr lang="en-US" altLang="zh-TW" sz="3600" dirty="0" smtClean="0"/>
              <a:t>】</a:t>
            </a:r>
            <a:r>
              <a:rPr lang="zh-TW" altLang="en-US" sz="3600" dirty="0" smtClean="0"/>
              <a:t>的持續增強可能走向超乎預期結果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2" cy="89195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德國在納粹時期對猶太民族曾有的迫害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1052736"/>
            <a:ext cx="7543800" cy="4928964"/>
          </a:xfrm>
        </p:spPr>
        <p:txBody>
          <a:bodyPr/>
          <a:lstStyle/>
          <a:p>
            <a:r>
              <a:rPr lang="zh-TW" altLang="en-US" dirty="0" smtClean="0"/>
              <a:t>集中營：以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合理化</a:t>
            </a:r>
            <a:r>
              <a:rPr lang="en-US" altLang="zh-TW" dirty="0" smtClean="0">
                <a:solidFill>
                  <a:srgbClr val="FF0000"/>
                </a:solidFill>
              </a:rPr>
              <a:t>】</a:t>
            </a:r>
            <a:r>
              <a:rPr lang="zh-TW" altLang="en-US" dirty="0" smtClean="0">
                <a:solidFill>
                  <a:srgbClr val="FF0000"/>
                </a:solidFill>
              </a:rPr>
              <a:t>心理機制</a:t>
            </a:r>
            <a:r>
              <a:rPr lang="zh-TW" altLang="en-US" dirty="0" smtClean="0"/>
              <a:t>處理偏見下的不當對待，無法看見人的存在價值，無法看到</a:t>
            </a:r>
            <a:r>
              <a:rPr lang="en-US" altLang="zh-TW" dirty="0" smtClean="0"/>
              <a:t>【</a:t>
            </a:r>
            <a:r>
              <a:rPr lang="zh-TW" altLang="en-US" dirty="0" smtClean="0"/>
              <a:t>人權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存在。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 descr="Dachau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684235" cy="5013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" name="圖片 16" descr="Dachau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Dachau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Dachau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achau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0022" y="404664"/>
            <a:ext cx="4623978" cy="61653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5536" y="1052736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/>
              <a:t>你能接受你的人生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在進入一扇門後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自此走向如此狀態？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只因為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solidFill>
                  <a:srgbClr val="FF0000"/>
                </a:solidFill>
              </a:rPr>
              <a:t>【</a:t>
            </a:r>
            <a:r>
              <a:rPr lang="zh-TW" altLang="en-US" sz="2800" dirty="0" smtClean="0">
                <a:solidFill>
                  <a:srgbClr val="FF0000"/>
                </a:solidFill>
              </a:rPr>
              <a:t>他人覺得你不應該</a:t>
            </a:r>
            <a:r>
              <a:rPr lang="en-US" altLang="zh-TW" sz="2800" dirty="0" smtClean="0">
                <a:solidFill>
                  <a:srgbClr val="FF0000"/>
                </a:solidFill>
              </a:rPr>
              <a:t>…】</a:t>
            </a:r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03596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2000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【</a:t>
            </a:r>
            <a:r>
              <a:rPr lang="zh-TW" altLang="en-US" dirty="0" smtClean="0"/>
              <a:t>葉永誌事件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後，你看見甚麼？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2348880"/>
            <a:ext cx="7543800" cy="136815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TW" altLang="en-US" dirty="0" smtClean="0"/>
              <a:t>在台灣的校園中仍有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性別刻板印象</a:t>
            </a:r>
            <a:r>
              <a:rPr lang="en-US" altLang="zh-TW" dirty="0" smtClean="0"/>
              <a:t>/</a:t>
            </a:r>
            <a:r>
              <a:rPr lang="zh-TW" altLang="en-US" dirty="0" smtClean="0"/>
              <a:t>偏見</a:t>
            </a:r>
            <a:r>
              <a:rPr lang="en-US" altLang="zh-TW" dirty="0" smtClean="0"/>
              <a:t>】</a:t>
            </a:r>
            <a:r>
              <a:rPr lang="zh-TW" altLang="en-US" dirty="0" smtClean="0">
                <a:sym typeface="Wingdings"/>
              </a:rPr>
              <a:t>與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性別歧視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存在</a:t>
            </a:r>
            <a:r>
              <a:rPr lang="zh-TW" altLang="en-US" dirty="0" smtClean="0"/>
              <a:t>嗎？請舉出實例。</a:t>
            </a: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148478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請討論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2’】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99592" y="4365104"/>
            <a:ext cx="75438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Font typeface="+mj-lt"/>
              <a:buAutoNum type="arabicPeriod"/>
              <a:defRPr/>
            </a:pPr>
            <a:r>
              <a:rPr lang="zh-TW" altLang="en-US" sz="2400" dirty="0" smtClean="0"/>
              <a:t>台灣的性別教育因此產生甚麼改變？</a:t>
            </a:r>
            <a:endParaRPr lang="en-US" altLang="zh-TW" sz="24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你相信你具有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【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翻轉社會文化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】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的能力嗎？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你認為未來的社會翻轉將如何產生？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560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請思考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】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static.statickksmg.com/image/2013/02/14/e7b22ce073f379d1fb731f670d35858c.jpg"/>
          <p:cNvPicPr>
            <a:picLocks noChangeAspect="1" noChangeArrowheads="1"/>
          </p:cNvPicPr>
          <p:nvPr/>
        </p:nvPicPr>
        <p:blipFill>
          <a:blip r:embed="rId2" cstate="print"/>
          <a:srcRect l="7826" r="8700" b="11105"/>
          <a:stretch>
            <a:fillRect/>
          </a:stretch>
        </p:blipFill>
        <p:spPr bwMode="auto">
          <a:xfrm>
            <a:off x="7291876" y="5056337"/>
            <a:ext cx="1852124" cy="18016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2" cy="963960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納粹後的德國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走向時時刻刻對歷史中的自己反省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公開、正視，深耕學校與社會教育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納粹紀念館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納粹博物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5724128" cy="4293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620688"/>
            <a:ext cx="7543800" cy="5361012"/>
          </a:xfrm>
        </p:spPr>
        <p:txBody>
          <a:bodyPr/>
          <a:lstStyle/>
          <a:p>
            <a:r>
              <a:rPr lang="zh-TW" altLang="en-US" dirty="0" smtClean="0"/>
              <a:t>集中營的參觀成為德國人帶他國友人參觀的地方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對他人描述曾有的錯誤成為自然之事</a:t>
            </a:r>
            <a:r>
              <a:rPr lang="en-US" altLang="zh-TW" dirty="0" smtClean="0">
                <a:solidFill>
                  <a:srgbClr val="FF0000"/>
                </a:solidFill>
              </a:rPr>
              <a:t>】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柏林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歐洲被害猶太人紀念碑</a:t>
            </a:r>
            <a:r>
              <a:rPr lang="en-US" altLang="zh-TW" dirty="0" smtClean="0"/>
              <a:t>】</a:t>
            </a:r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en-US" altLang="zh-TW" dirty="0" smtClean="0"/>
              <a:t>2004</a:t>
            </a:r>
            <a:r>
              <a:rPr lang="zh-TW" altLang="en-US" dirty="0" smtClean="0"/>
              <a:t>完工，</a:t>
            </a:r>
            <a:r>
              <a:rPr lang="en-US" altLang="zh-TW" dirty="0" smtClean="0"/>
              <a:t>2005</a:t>
            </a:r>
            <a:r>
              <a:rPr lang="zh-TW" altLang="en-US" dirty="0" smtClean="0"/>
              <a:t>開放至今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604659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861" y="3429000"/>
            <a:ext cx="5151258" cy="3429000"/>
          </a:xfrm>
          <a:prstGeom prst="rect">
            <a:avLst/>
          </a:prstGeom>
        </p:spPr>
      </p:pic>
      <p:pic>
        <p:nvPicPr>
          <p:cNvPr id="5" name="圖片 4" descr="604659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90127"/>
            <a:ext cx="3240360" cy="4867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諸多遺書中的一封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Dearest </a:t>
            </a:r>
            <a:r>
              <a:rPr lang="en-US" altLang="zh-TW" dirty="0" err="1" smtClean="0"/>
              <a:t>Herta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Loret</a:t>
            </a:r>
            <a:r>
              <a:rPr lang="zh-TW" altLang="en-US" dirty="0" smtClean="0"/>
              <a:t>！ </a:t>
            </a:r>
            <a:r>
              <a:rPr lang="en-US" altLang="zh-TW" dirty="0" smtClean="0"/>
              <a:t>We will see each other no more. I wish you both all the best. Think of me with love, as I do of you.  Final greetings, kisses both of you. I end.</a:t>
            </a:r>
            <a:endParaRPr lang="zh-TW" altLang="en-US" dirty="0"/>
          </a:p>
        </p:txBody>
      </p:sp>
      <p:pic>
        <p:nvPicPr>
          <p:cNvPr id="4" name="圖片 3" descr="604659046.jpg"/>
          <p:cNvPicPr>
            <a:picLocks noChangeAspect="1"/>
          </p:cNvPicPr>
          <p:nvPr/>
        </p:nvPicPr>
        <p:blipFill>
          <a:blip r:embed="rId2" cstate="print"/>
          <a:srcRect l="18184" r="15693" b="55299"/>
          <a:stretch>
            <a:fillRect/>
          </a:stretch>
        </p:blipFill>
        <p:spPr>
          <a:xfrm>
            <a:off x="1547664" y="3501008"/>
            <a:ext cx="6080676" cy="273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851920" y="2276872"/>
            <a:ext cx="4824536" cy="182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>
                <a:solidFill>
                  <a:srgbClr val="FF0000"/>
                </a:solidFill>
              </a:rPr>
              <a:t>在他人生命中，</a:t>
            </a:r>
            <a:r>
              <a:rPr lang="en-US" altLang="zh-TW" sz="3600" dirty="0" smtClean="0">
                <a:solidFill>
                  <a:srgbClr val="FF0000"/>
                </a:solidFill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</a:rPr>
            </a:br>
            <a:r>
              <a:rPr lang="zh-TW" altLang="en-US" sz="3600" dirty="0" smtClean="0">
                <a:solidFill>
                  <a:srgbClr val="FF0000"/>
                </a:solidFill>
              </a:rPr>
              <a:t>你想扮演甚麼角色？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60392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課程結束前來聽聽音樂</a:t>
            </a:r>
            <a:r>
              <a:rPr lang="en-US" altLang="zh-TW" sz="2800" dirty="0" smtClean="0"/>
              <a:t>~</a:t>
            </a:r>
            <a:endParaRPr lang="zh-TW" altLang="en-US" sz="2800" dirty="0"/>
          </a:p>
        </p:txBody>
      </p:sp>
      <p:pic>
        <p:nvPicPr>
          <p:cNvPr id="4" name="【我的少女時代 Our Times】Movie Theme Song - 田馥甄 Hebe Tien《小幸運 A Little Happiness》Official M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088740"/>
            <a:ext cx="7200800" cy="54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412776"/>
            <a:ext cx="7543800" cy="485695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希望未來某天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你的朋友</a:t>
            </a:r>
            <a:r>
              <a:rPr lang="en-US" altLang="zh-TW" dirty="0" smtClean="0"/>
              <a:t>/</a:t>
            </a:r>
            <a:r>
              <a:rPr lang="zh-TW" altLang="en-US" dirty="0" smtClean="0"/>
              <a:t>同學回想到你時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會覺得</a:t>
            </a:r>
            <a:r>
              <a:rPr lang="zh-TW" altLang="en-US" b="1" dirty="0" smtClean="0">
                <a:solidFill>
                  <a:srgbClr val="FF0000"/>
                </a:solidFill>
              </a:rPr>
              <a:t>生命中曾遇見你是美好的經驗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/>
              <a:t>     是件幸運的事情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因為有你</a:t>
            </a:r>
            <a:r>
              <a:rPr lang="zh-TW" altLang="en-US" b="1" dirty="0" smtClean="0">
                <a:solidFill>
                  <a:srgbClr val="FF0000"/>
                </a:solidFill>
              </a:rPr>
              <a:t>多了些勇氣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/>
              <a:t>     可以</a:t>
            </a:r>
            <a:r>
              <a:rPr lang="zh-TW" altLang="en-US" b="1" dirty="0" smtClean="0">
                <a:solidFill>
                  <a:srgbClr val="FF0000"/>
                </a:solidFill>
              </a:rPr>
              <a:t>安心呈現真正的自己</a:t>
            </a:r>
            <a:r>
              <a:rPr lang="en-US" altLang="zh-TW" dirty="0" smtClean="0"/>
              <a:t>….</a:t>
            </a:r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2132856"/>
            <a:ext cx="7543800" cy="38488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如果有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恭喜你！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早在中學階段你就已開始發揮身為人的價值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這是無比珍貴的存在價值</a:t>
            </a:r>
            <a:r>
              <a:rPr lang="en-US" altLang="zh-TW" dirty="0" smtClean="0"/>
              <a:t>…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2132856"/>
            <a:ext cx="7543800" cy="4320480"/>
          </a:xfrm>
        </p:spPr>
        <p:txBody>
          <a:bodyPr/>
          <a:lstStyle/>
          <a:p>
            <a:r>
              <a:rPr lang="zh-TW" altLang="en-US" dirty="0" smtClean="0"/>
              <a:t>如果沒有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現在或未來</a:t>
            </a:r>
            <a:r>
              <a:rPr lang="zh-TW" altLang="en-US" dirty="0" smtClean="0">
                <a:solidFill>
                  <a:srgbClr val="FF0000"/>
                </a:solidFill>
              </a:rPr>
              <a:t>在你意識到的同時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  改變已經開始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/>
              <a:t>     當這世界累積更多這樣的想法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世代的翻轉就可展開！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916832"/>
            <a:ext cx="7543800" cy="3560812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期待你成為將來改變社會的那個人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….</a:t>
            </a:r>
          </a:p>
          <a:p>
            <a:pPr>
              <a:buNone/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期待你成為那個為他人帶來暖意的人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…</a:t>
            </a:r>
          </a:p>
          <a:p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期待你成為他人生命中的貴人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…</a:t>
            </a:r>
            <a:endParaRPr lang="zh-TW" altLang="en-US" sz="2800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035968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ym typeface="Wingdings"/>
              </a:rPr>
              <a:t></a:t>
            </a:r>
            <a:r>
              <a:rPr lang="zh-TW" altLang="en-US" sz="2800" dirty="0" smtClean="0">
                <a:sym typeface="Wingdings"/>
              </a:rPr>
              <a:t>從</a:t>
            </a:r>
            <a:r>
              <a:rPr lang="en-US" altLang="zh-TW" sz="2800" dirty="0" smtClean="0">
                <a:sym typeface="Wingdings"/>
              </a:rPr>
              <a:t>【</a:t>
            </a:r>
            <a:r>
              <a:rPr lang="zh-TW" altLang="en-US" sz="2800" dirty="0" smtClean="0">
                <a:sym typeface="Wingdings"/>
              </a:rPr>
              <a:t>葉永誌事件</a:t>
            </a:r>
            <a:r>
              <a:rPr lang="en-US" altLang="zh-TW" sz="2800" dirty="0" smtClean="0">
                <a:sym typeface="Wingdings"/>
              </a:rPr>
              <a:t>】</a:t>
            </a:r>
            <a:r>
              <a:rPr lang="zh-TW" altLang="en-US" sz="2800" dirty="0" smtClean="0">
                <a:sym typeface="Wingdings"/>
              </a:rPr>
              <a:t>各界投入至今</a:t>
            </a:r>
            <a:r>
              <a:rPr lang="en-US" altLang="zh-TW" sz="2800" dirty="0" smtClean="0">
                <a:sym typeface="Wingdings"/>
              </a:rPr>
              <a:t>…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1752600"/>
            <a:ext cx="7543800" cy="470073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ym typeface="Wingdings"/>
              </a:rPr>
              <a:t>2000</a:t>
            </a:r>
            <a:r>
              <a:rPr lang="zh-TW" altLang="en-US" dirty="0" smtClean="0">
                <a:sym typeface="Wingdings"/>
              </a:rPr>
              <a:t>年後，為此投入台灣性別教育推動的領域有藝術、文學、教育、法律、社工、心理學、媒體、各領域的研究者、社運者，還有更多更多</a:t>
            </a:r>
            <a:r>
              <a:rPr lang="en-US" altLang="zh-TW" dirty="0" smtClean="0">
                <a:sym typeface="Wingdings"/>
              </a:rPr>
              <a:t>….</a:t>
            </a:r>
          </a:p>
          <a:p>
            <a:pPr>
              <a:buNone/>
            </a:pPr>
            <a:endParaRPr lang="en-US" altLang="zh-TW" dirty="0" smtClean="0">
              <a:sym typeface="Wingdings"/>
            </a:endParaRPr>
          </a:p>
          <a:p>
            <a:r>
              <a:rPr lang="zh-TW" altLang="en-US" dirty="0" smtClean="0">
                <a:sym typeface="Wingdings"/>
              </a:rPr>
              <a:t>當年因為許多領域工作者投入，</a:t>
            </a:r>
            <a:r>
              <a:rPr lang="zh-TW" altLang="en-US" b="1" u="sng" dirty="0" smtClean="0">
                <a:sym typeface="Wingdings"/>
              </a:rPr>
              <a:t>台灣</a:t>
            </a:r>
            <a:r>
              <a:rPr lang="en-US" altLang="zh-TW" b="1" u="sng" dirty="0" smtClean="0">
                <a:sym typeface="Wingdings"/>
              </a:rPr>
              <a:t>15</a:t>
            </a:r>
            <a:r>
              <a:rPr lang="zh-TW" altLang="en-US" b="1" u="sng" dirty="0" smtClean="0">
                <a:sym typeface="Wingdings"/>
              </a:rPr>
              <a:t>年來對</a:t>
            </a:r>
            <a:r>
              <a:rPr lang="en-US" altLang="zh-TW" b="1" u="sng" dirty="0" smtClean="0">
                <a:sym typeface="Wingdings"/>
              </a:rPr>
              <a:t>【</a:t>
            </a:r>
            <a:r>
              <a:rPr lang="zh-TW" altLang="en-US" b="1" u="sng" dirty="0" smtClean="0">
                <a:sym typeface="Wingdings"/>
              </a:rPr>
              <a:t>性別</a:t>
            </a:r>
            <a:r>
              <a:rPr lang="en-US" altLang="zh-TW" b="1" u="sng" dirty="0" smtClean="0">
                <a:sym typeface="Wingdings"/>
              </a:rPr>
              <a:t>】</a:t>
            </a:r>
            <a:r>
              <a:rPr lang="zh-TW" altLang="en-US" b="1" u="sng" dirty="0" smtClean="0">
                <a:sym typeface="Wingdings"/>
              </a:rPr>
              <a:t>的討論增加了、領域增加了</a:t>
            </a:r>
            <a:r>
              <a:rPr lang="zh-TW" altLang="en-US" dirty="0" smtClean="0">
                <a:sym typeface="Wingdings"/>
              </a:rPr>
              <a:t>，早期許多聽來讓人面紅耳赤或不知所措的議題，因為理解這是許多人可能的人生議題，開始能自在出現生活中，</a:t>
            </a:r>
            <a:r>
              <a:rPr lang="zh-TW" altLang="en-US" dirty="0" smtClean="0">
                <a:solidFill>
                  <a:srgbClr val="FF0000"/>
                </a:solidFill>
                <a:sym typeface="Wingdings"/>
              </a:rPr>
              <a:t>若與</a:t>
            </a:r>
            <a:r>
              <a:rPr lang="en-US" altLang="zh-TW" dirty="0" smtClean="0">
                <a:solidFill>
                  <a:srgbClr val="FF0000"/>
                </a:solidFill>
                <a:sym typeface="Wingdings"/>
              </a:rPr>
              <a:t>15</a:t>
            </a:r>
            <a:r>
              <a:rPr lang="zh-TW" altLang="en-US" dirty="0" smtClean="0">
                <a:solidFill>
                  <a:srgbClr val="FF0000"/>
                </a:solidFill>
                <a:sym typeface="Wingdings"/>
              </a:rPr>
              <a:t>年前的台灣對照，有改變，仍需持續努力</a:t>
            </a:r>
            <a:r>
              <a:rPr lang="en-US" altLang="zh-TW" dirty="0" smtClean="0">
                <a:sym typeface="Wingdings"/>
              </a:rPr>
              <a:t>…</a:t>
            </a:r>
          </a:p>
          <a:p>
            <a:endParaRPr lang="en-US" altLang="zh-TW" dirty="0" smtClean="0">
              <a:sym typeface="Wingdings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sym typeface="Wingdings"/>
              </a:rPr>
              <a:t>開始與家人討論同志議題的女孩</a:t>
            </a:r>
            <a:r>
              <a:rPr lang="en-US" altLang="zh-TW" dirty="0" smtClean="0">
                <a:solidFill>
                  <a:srgbClr val="002060"/>
                </a:solidFill>
                <a:sym typeface="Wingdings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603920"/>
          </a:xfrm>
        </p:spPr>
        <p:txBody>
          <a:bodyPr/>
          <a:lstStyle/>
          <a:p>
            <a:r>
              <a:rPr lang="zh-TW" altLang="en-US" dirty="0" smtClean="0"/>
              <a:t>那些投入其間工作者範例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1196752"/>
            <a:ext cx="7543800" cy="43204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sym typeface="Wingdings"/>
              </a:rPr>
              <a:t>台灣大學建築與城鄉所教授：</a:t>
            </a:r>
            <a:endParaRPr lang="en-US" altLang="zh-TW" dirty="0" smtClean="0">
              <a:sym typeface="Wingdings"/>
            </a:endParaRPr>
          </a:p>
          <a:p>
            <a:pPr>
              <a:buNone/>
            </a:pPr>
            <a:r>
              <a:rPr lang="zh-TW" altLang="en-US" dirty="0" smtClean="0">
                <a:sym typeface="Wingdings"/>
              </a:rPr>
              <a:t>     </a:t>
            </a:r>
            <a:r>
              <a:rPr lang="zh-TW" altLang="en-US" b="1" dirty="0" smtClean="0">
                <a:solidFill>
                  <a:srgbClr val="FF0000"/>
                </a:solidFill>
                <a:sym typeface="Wingdings"/>
              </a:rPr>
              <a:t>畢恆達教授</a:t>
            </a:r>
            <a:endParaRPr lang="en-US" altLang="zh-TW" b="1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ym typeface="Wingdings"/>
              </a:rPr>
              <a:t>【</a:t>
            </a:r>
            <a:r>
              <a:rPr lang="zh-TW" altLang="en-US" dirty="0" smtClean="0">
                <a:sym typeface="Wingdings"/>
              </a:rPr>
              <a:t>葉永誌事件</a:t>
            </a:r>
            <a:r>
              <a:rPr lang="en-US" altLang="zh-TW" dirty="0" smtClean="0">
                <a:sym typeface="Wingdings"/>
              </a:rPr>
              <a:t>】</a:t>
            </a:r>
            <a:r>
              <a:rPr lang="zh-TW" altLang="en-US" dirty="0" smtClean="0">
                <a:sym typeface="Wingdings"/>
              </a:rPr>
              <a:t>隔年，即見</a:t>
            </a:r>
            <a:endParaRPr lang="en-US" altLang="zh-TW" dirty="0" smtClean="0">
              <a:sym typeface="Wingdings"/>
            </a:endParaRPr>
          </a:p>
          <a:p>
            <a:pPr>
              <a:buNone/>
            </a:pPr>
            <a:r>
              <a:rPr lang="zh-TW" altLang="en-US" dirty="0" smtClean="0">
                <a:sym typeface="Wingdings"/>
              </a:rPr>
              <a:t>     畢恆達教授在重要期刊論述。</a:t>
            </a:r>
            <a:endParaRPr lang="en-US" altLang="zh-TW" dirty="0" smtClean="0">
              <a:sym typeface="Wingdings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ym typeface="Wingdings"/>
              </a:rPr>
              <a:t>【</a:t>
            </a:r>
            <a:r>
              <a:rPr lang="zh-TW" altLang="en-US" dirty="0" smtClean="0">
                <a:sym typeface="Wingdings"/>
              </a:rPr>
              <a:t>葉永誌事件</a:t>
            </a:r>
            <a:r>
              <a:rPr lang="en-US" altLang="zh-TW" dirty="0" smtClean="0">
                <a:sym typeface="Wingdings"/>
              </a:rPr>
              <a:t>】</a:t>
            </a:r>
            <a:r>
              <a:rPr lang="zh-TW" altLang="en-US" dirty="0" smtClean="0">
                <a:sym typeface="Wingdings"/>
              </a:rPr>
              <a:t>前至今，畢恆達</a:t>
            </a:r>
            <a:endParaRPr lang="en-US" altLang="zh-TW" dirty="0" smtClean="0">
              <a:sym typeface="Wingdings"/>
            </a:endParaRPr>
          </a:p>
          <a:p>
            <a:pPr>
              <a:buNone/>
            </a:pPr>
            <a:r>
              <a:rPr lang="zh-TW" altLang="en-US" dirty="0" smtClean="0">
                <a:sym typeface="Wingdings"/>
              </a:rPr>
              <a:t>    教授早有許多對空間與性別等觀</a:t>
            </a:r>
            <a:endParaRPr lang="en-US" altLang="zh-TW" dirty="0" smtClean="0">
              <a:sym typeface="Wingdings"/>
            </a:endParaRPr>
          </a:p>
          <a:p>
            <a:pPr>
              <a:buNone/>
            </a:pPr>
            <a:r>
              <a:rPr lang="zh-TW" altLang="en-US" dirty="0" smtClean="0">
                <a:sym typeface="Wingdings"/>
              </a:rPr>
              <a:t>    察與研究。</a:t>
            </a:r>
            <a:endParaRPr lang="en-US" altLang="zh-TW" dirty="0" smtClean="0">
              <a:sym typeface="Wingdings"/>
            </a:endParaRPr>
          </a:p>
          <a:p>
            <a:endParaRPr lang="en-US" altLang="zh-TW" dirty="0" smtClean="0">
              <a:sym typeface="Wingdings"/>
            </a:endParaRPr>
          </a:p>
          <a:p>
            <a:pPr>
              <a:buNone/>
            </a:pPr>
            <a:endParaRPr lang="en-US" altLang="zh-TW" dirty="0" smtClean="0">
              <a:sym typeface="Wingdings"/>
            </a:endParaRPr>
          </a:p>
        </p:txBody>
      </p:sp>
      <p:pic>
        <p:nvPicPr>
          <p:cNvPr id="4" name="圖片 3" descr="1239317119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24744"/>
            <a:ext cx="3266913" cy="4896544"/>
          </a:xfrm>
          <a:prstGeom prst="rect">
            <a:avLst/>
          </a:prstGeom>
        </p:spPr>
      </p:pic>
      <p:pic>
        <p:nvPicPr>
          <p:cNvPr id="5" name="圖片 4" descr="0010272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797152"/>
            <a:ext cx="1181100" cy="1701800"/>
          </a:xfrm>
          <a:prstGeom prst="rect">
            <a:avLst/>
          </a:prstGeom>
        </p:spPr>
      </p:pic>
      <p:pic>
        <p:nvPicPr>
          <p:cNvPr id="6" name="圖片 5" descr="0010160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797152"/>
            <a:ext cx="1104377" cy="1772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台北文青生活考：作家談文學偶像──陳俊志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511406"/>
            <a:ext cx="7128792" cy="5346594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683568" y="260648"/>
            <a:ext cx="75438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陳俊志導演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/>
              <a:t>投入台灣許多性別議題記錄片拍攝，在影響記錄中展現對社會議題的關注與發省。</a:t>
            </a:r>
            <a:r>
              <a:rPr lang="en-US" altLang="zh-TW" sz="2400" dirty="0" smtClean="0"/>
              <a:t>(4’50”)</a:t>
            </a:r>
          </a:p>
          <a:p>
            <a:endParaRPr lang="zh-TW" altLang="en-US" sz="2400" dirty="0" smtClean="0"/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692696"/>
            <a:ext cx="7543800" cy="52890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FF0000"/>
                </a:solidFill>
              </a:rPr>
              <a:t>女書店</a:t>
            </a:r>
            <a:r>
              <a:rPr lang="zh-TW" altLang="en-US" dirty="0" smtClean="0"/>
              <a:t>：華文地區第一間女性主義專業書店。</a:t>
            </a:r>
            <a:endParaRPr lang="en-US" altLang="zh-TW" dirty="0" smtClean="0"/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1994</a:t>
            </a:r>
            <a:r>
              <a:rPr lang="zh-TW" altLang="en-US" dirty="0" smtClean="0"/>
              <a:t>年成立至今。</a:t>
            </a:r>
            <a:endParaRPr lang="en-US" altLang="zh-TW" dirty="0" smtClean="0"/>
          </a:p>
          <a:p>
            <a:pPr>
              <a:buFont typeface="Wingdings" pitchFamily="2" charset="2"/>
              <a:buChar char="Ø"/>
            </a:pPr>
            <a:r>
              <a:rPr lang="zh-TW" altLang="en-US" dirty="0" smtClean="0"/>
              <a:t>店內書籍囊括國內外多種與性別相關書籍。</a:t>
            </a:r>
            <a:endParaRPr lang="zh-TW" altLang="en-US" dirty="0"/>
          </a:p>
        </p:txBody>
      </p:sp>
      <p:pic>
        <p:nvPicPr>
          <p:cNvPr id="6" name="圖片 5" descr="3f4eb141-8684-4261-a417-2170c59f01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564904"/>
            <a:ext cx="4176464" cy="3852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勇敢的母親站出來挺同志孩子（葉永誌媽媽）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57400"/>
            <a:ext cx="7200800" cy="5400600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683568" y="260648"/>
            <a:ext cx="7543800" cy="1395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葉永誌媽媽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lang="zh-TW" altLang="en-US" sz="2400" dirty="0" smtClean="0"/>
              <a:t>從喪子之痛走向社會運動參與。</a:t>
            </a:r>
            <a:endParaRPr lang="en-US" altLang="zh-TW" sz="2400" dirty="0" smtClean="0"/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希望未來不再有孩子在生命中遭受歧視與欺負。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1988840"/>
            <a:ext cx="7543800" cy="3992860"/>
          </a:xfrm>
        </p:spPr>
        <p:txBody>
          <a:bodyPr/>
          <a:lstStyle/>
          <a:p>
            <a:r>
              <a:rPr lang="zh-TW" altLang="en-US" dirty="0" smtClean="0">
                <a:sym typeface="Wingdings"/>
              </a:rPr>
              <a:t>有天，當</a:t>
            </a:r>
            <a:r>
              <a:rPr lang="en-US" altLang="zh-TW" dirty="0" smtClean="0">
                <a:sym typeface="Wingdings"/>
              </a:rPr>
              <a:t>【</a:t>
            </a:r>
            <a:r>
              <a:rPr lang="zh-TW" altLang="en-US" dirty="0" smtClean="0">
                <a:sym typeface="Wingdings"/>
              </a:rPr>
              <a:t>人的意識</a:t>
            </a:r>
            <a:r>
              <a:rPr lang="en-US" altLang="zh-TW" dirty="0" smtClean="0">
                <a:sym typeface="Wingdings"/>
              </a:rPr>
              <a:t>】</a:t>
            </a:r>
            <a:r>
              <a:rPr lang="zh-TW" altLang="en-US" dirty="0" smtClean="0">
                <a:sym typeface="Wingdings"/>
              </a:rPr>
              <a:t>產生改變，社會的改變將會開始</a:t>
            </a:r>
            <a:endParaRPr lang="en-US" altLang="zh-TW" dirty="0" smtClean="0">
              <a:sym typeface="Wingdings"/>
            </a:endParaRPr>
          </a:p>
          <a:p>
            <a:r>
              <a:rPr lang="zh-TW" altLang="en-US" dirty="0" smtClean="0">
                <a:sym typeface="Wingdings"/>
              </a:rPr>
              <a:t>有天，當相似理念者越多且願意投入，期待的翻轉會開始</a:t>
            </a:r>
            <a:r>
              <a:rPr lang="en-US" altLang="zh-TW" dirty="0" smtClean="0">
                <a:sym typeface="Wingdings"/>
              </a:rPr>
              <a:t>….</a:t>
            </a:r>
          </a:p>
          <a:p>
            <a:endParaRPr lang="en-US" altLang="zh-TW" dirty="0" smtClean="0">
              <a:sym typeface="Wingdings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sym typeface="Wingdings"/>
              </a:rPr>
              <a:t>未來的你，想成為甚麼樣的人？</a:t>
            </a:r>
            <a:endParaRPr lang="en-US" altLang="zh-TW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sym typeface="Wingdings"/>
              </a:rPr>
              <a:t>未來的你，想對他人</a:t>
            </a:r>
            <a:r>
              <a:rPr lang="en-US" altLang="zh-TW" b="1" dirty="0" smtClean="0">
                <a:solidFill>
                  <a:srgbClr val="FF0000"/>
                </a:solidFill>
                <a:sym typeface="Wingdings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sym typeface="Wingdings"/>
              </a:rPr>
              <a:t>社會產生甚麼影響力？</a:t>
            </a:r>
            <a:endParaRPr lang="zh-TW" altLang="en-US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4" name="Picture 2" descr="http://static.statickksmg.com/image/2013/02/14/e7b22ce073f379d1fb731f670d35858c.jpg"/>
          <p:cNvPicPr>
            <a:picLocks noChangeAspect="1" noChangeArrowheads="1"/>
          </p:cNvPicPr>
          <p:nvPr/>
        </p:nvPicPr>
        <p:blipFill>
          <a:blip r:embed="rId3" cstate="print"/>
          <a:srcRect l="7826" r="8700" b="11105"/>
          <a:stretch>
            <a:fillRect/>
          </a:stretch>
        </p:blipFill>
        <p:spPr bwMode="auto">
          <a:xfrm>
            <a:off x="7092280" y="4862179"/>
            <a:ext cx="2051720" cy="19958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11259</TotalTime>
  <Words>1242</Words>
  <Application>Microsoft Office PowerPoint</Application>
  <PresentationFormat>如螢幕大小 (4:3)</PresentationFormat>
  <Paragraphs>118</Paragraphs>
  <Slides>38</Slides>
  <Notes>1</Notes>
  <HiddenSlides>0</HiddenSlides>
  <MMClips>5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Nature Illustration 16x9</vt:lpstr>
      <vt:lpstr>在歧視與偏見後， 我們看見甚麼了？</vt:lpstr>
      <vt:lpstr>知道【葉永誌事件】後…</vt:lpstr>
      <vt:lpstr>2000年【葉永誌事件】後，你看見甚麼？</vt:lpstr>
      <vt:lpstr>從【葉永誌事件】各界投入至今…</vt:lpstr>
      <vt:lpstr>那些投入其間工作者範例…</vt:lpstr>
      <vt:lpstr>投影片 6</vt:lpstr>
      <vt:lpstr>投影片 7</vt:lpstr>
      <vt:lpstr>投影片 8</vt:lpstr>
      <vt:lpstr>投影片 9</vt:lpstr>
      <vt:lpstr>【歧視】與【偏見】 真的沒甚麼嗎？</vt:lpstr>
      <vt:lpstr>  </vt:lpstr>
      <vt:lpstr>投影片 12</vt:lpstr>
      <vt:lpstr>投影片 13</vt:lpstr>
      <vt:lpstr>台灣校園有沒有相似事件？</vt:lpstr>
      <vt:lpstr>投影片 15</vt:lpstr>
      <vt:lpstr>能以【幽默】重新看待創傷經驗需經歷哪些？多少人能走向此？</vt:lpstr>
      <vt:lpstr>關於【同理心】…</vt:lpstr>
      <vt:lpstr>同理心(Empathy)</vt:lpstr>
      <vt:lpstr>生活中常見的畫面是…</vt:lpstr>
      <vt:lpstr>投影片 20</vt:lpstr>
      <vt:lpstr>投影片 21</vt:lpstr>
      <vt:lpstr>只是，若同理心的發展陷入此狀態，究竟反應甚麼呢？</vt:lpstr>
      <vt:lpstr>投影片 23</vt:lpstr>
      <vt:lpstr>【歧視】與【偏見】的持續增強可能走向超乎預期結果</vt:lpstr>
      <vt:lpstr>德國在納粹時期對猶太民族曾有的迫害</vt:lpstr>
      <vt:lpstr>投影片 26</vt:lpstr>
      <vt:lpstr>投影片 27</vt:lpstr>
      <vt:lpstr>投影片 28</vt:lpstr>
      <vt:lpstr>投影片 29</vt:lpstr>
      <vt:lpstr>納粹後的德國 走向時時刻刻對歷史中的自己反省 公開、正視，深耕學校與社會教育</vt:lpstr>
      <vt:lpstr>投影片 31</vt:lpstr>
      <vt:lpstr>諸多遺書中的一封…</vt:lpstr>
      <vt:lpstr>在他人生命中， 你想扮演甚麼角色？</vt:lpstr>
      <vt:lpstr>課程結束前來聽聽音樂~</vt:lpstr>
      <vt:lpstr>投影片 35</vt:lpstr>
      <vt:lpstr>投影片 36</vt:lpstr>
      <vt:lpstr>投影片 37</vt:lpstr>
      <vt:lpstr>投影片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偏見、歧視，然後呢? ~ </dc:title>
  <dc:creator>C.H</dc:creator>
  <cp:lastModifiedBy>C.H</cp:lastModifiedBy>
  <cp:revision>87</cp:revision>
  <dcterms:created xsi:type="dcterms:W3CDTF">2016-03-11T02:20:34Z</dcterms:created>
  <dcterms:modified xsi:type="dcterms:W3CDTF">2016-04-01T01:08:56Z</dcterms:modified>
</cp:coreProperties>
</file>