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61" r:id="rId3"/>
    <p:sldId id="262" r:id="rId4"/>
    <p:sldId id="270" r:id="rId5"/>
    <p:sldId id="267" r:id="rId6"/>
    <p:sldId id="268" r:id="rId7"/>
    <p:sldId id="269" r:id="rId8"/>
    <p:sldId id="263" r:id="rId9"/>
    <p:sldId id="257" r:id="rId10"/>
    <p:sldId id="260" r:id="rId11"/>
    <p:sldId id="259" r:id="rId12"/>
    <p:sldId id="271" r:id="rId13"/>
    <p:sldId id="272" r:id="rId14"/>
    <p:sldId id="273" r:id="rId15"/>
    <p:sldId id="274" r:id="rId16"/>
    <p:sldId id="264" r:id="rId17"/>
    <p:sldId id="278" r:id="rId18"/>
    <p:sldId id="275" r:id="rId19"/>
    <p:sldId id="276" r:id="rId20"/>
    <p:sldId id="277" r:id="rId21"/>
    <p:sldId id="266" r:id="rId22"/>
    <p:sldId id="282" r:id="rId23"/>
    <p:sldId id="283" r:id="rId24"/>
    <p:sldId id="280" r:id="rId25"/>
    <p:sldId id="281" r:id="rId26"/>
    <p:sldId id="265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3" autoAdjust="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E88C4-F86D-4AB1-98E9-CDE196957A19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17C8F-A9D9-4328-956B-D7D1EEA5AC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17C8F-A9D9-4328-956B-D7D1EEA5ACC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0CA4C3-C9E4-4FC1-ACAB-B9E432ABFD58}" type="datetimeFigureOut">
              <a:rPr lang="zh-TW" altLang="en-US" smtClean="0"/>
              <a:pPr/>
              <a:t>2014/10/20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7A07AE-907B-4F06-928C-D98EE5BBB1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uidance%20activity\career%20issue\9&#24180;&#32026;\&#20061;&#24180;&#32026;&#30340;&#25105;\&#22739;&#21147;&#35519;&#36969;\&#27743;&#21335;Style&#39438;&#39340;&#33310;.mp4" TargetMode="External"/><Relationship Id="rId1" Type="http://schemas.openxmlformats.org/officeDocument/2006/relationships/video" Target="file:///D:\guidance%20activity\career%20issue\9&#24180;&#32026;\&#20061;&#24180;&#32026;&#30340;&#25105;\&#22739;&#21147;&#35519;&#36969;\&#20977;&#25991;&#26607;&#24681;%20-%20&#32160;&#37628;&#29748;.mp4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uidance%20activity\career%20issue\9&#24180;&#32026;\&#20061;&#24180;&#32026;&#30340;&#25105;\&#22739;&#21147;&#35519;&#36969;\PSY%20&#24555;&#38275;&#39438;&#39340;&#33310;%20party&#29256;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uidance%20activity\career%20issue\9&#24180;&#32026;\&#20061;&#24180;&#32026;&#30340;&#25105;\&#22739;&#21147;&#35519;&#36969;\&#26368;&#20855;&#30274;&#30290;&#24615;&#39636;&#25805;...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壓力調適</a:t>
            </a:r>
            <a:r>
              <a:rPr lang="en-US" altLang="zh-TW" dirty="0" smtClean="0"/>
              <a:t>~</a:t>
            </a:r>
            <a:r>
              <a:rPr lang="zh-TW" altLang="en-US" dirty="0" smtClean="0"/>
              <a:t>九年級的我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輔導教師 方嘉珩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30425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二、盡力完成每一歷程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      </a:t>
            </a:r>
            <a:r>
              <a:rPr lang="zh-TW" altLang="en-US" u="sng" dirty="0" smtClean="0">
                <a:solidFill>
                  <a:srgbClr val="FF0000"/>
                </a:solidFill>
              </a:rPr>
              <a:t>每階段在抉擇前皆是練習過程。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6146" name="Picture 2" descr="https://encrypted-tbn0.gstatic.com/images?q=tbn:ANd9GcSquMvzxnvdKEsjcz2qXKqe7NCs_iD3yfJ4OIZ-f0mAEGPja1os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4392488" cy="3069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三、轉化壓力：負向轉為正向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65833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改變對壓力挫折的態度</a:t>
            </a:r>
            <a:endParaRPr lang="zh-TW" altLang="en-US" dirty="0"/>
          </a:p>
        </p:txBody>
      </p:sp>
      <p:pic>
        <p:nvPicPr>
          <p:cNvPr id="30724" name="Picture 4" descr="http://pic.pimg.tw/caracat/1367334939-3363339847.png"/>
          <p:cNvPicPr>
            <a:picLocks noChangeAspect="1" noChangeArrowheads="1"/>
          </p:cNvPicPr>
          <p:nvPr/>
        </p:nvPicPr>
        <p:blipFill>
          <a:blip r:embed="rId2" cstate="print"/>
          <a:srcRect t="16047" r="7966"/>
          <a:stretch>
            <a:fillRect/>
          </a:stretch>
        </p:blipFill>
        <p:spPr bwMode="auto">
          <a:xfrm>
            <a:off x="2051720" y="0"/>
            <a:ext cx="56068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改變對挫折的解釋方式</a:t>
            </a:r>
            <a:endParaRPr lang="zh-TW" altLang="en-US" dirty="0"/>
          </a:p>
        </p:txBody>
      </p:sp>
      <p:pic>
        <p:nvPicPr>
          <p:cNvPr id="31746" name="Picture 2" descr="https://km.amwayedu.com.cn/webpic/W0201210/W020121027/W020121027707475865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357295" cy="4597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經常給予自己肯定與鼓勵</a:t>
            </a:r>
            <a:endParaRPr lang="zh-TW" altLang="en-US" dirty="0"/>
          </a:p>
        </p:txBody>
      </p:sp>
      <p:pic>
        <p:nvPicPr>
          <p:cNvPr id="32770" name="Picture 2" descr="https://encrypted-tbn2.gstatic.com/images?q=tbn:ANd9GcTd-WJ4hwGFtmhIdKzz0FCYeQSmY1YFdEYTF53-68TjG6IbMCG2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760640" cy="499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理解學習歷程必然會出現掙扎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鼓勵自己持續嘗試與前進</a:t>
            </a:r>
            <a:endParaRPr lang="zh-TW" altLang="en-US" dirty="0"/>
          </a:p>
        </p:txBody>
      </p:sp>
      <p:pic>
        <p:nvPicPr>
          <p:cNvPr id="33794" name="Picture 2" descr="http://img.7808.cn/10/2012/0502/13359382013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5832648" cy="5132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四、尋求支持系統</a:t>
            </a:r>
            <a:endParaRPr lang="zh-TW" altLang="en-US" dirty="0"/>
          </a:p>
        </p:txBody>
      </p:sp>
      <p:pic>
        <p:nvPicPr>
          <p:cNvPr id="3076" name="Picture 4" descr="http://lovenantou.files.wordpress.com/2013/11/e6b5b7e8b38ae78e8b-e4bc99e4bc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085331" cy="3577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尋找志同道合、目標相近的夥伴</a:t>
            </a:r>
            <a:endParaRPr lang="zh-TW" altLang="en-US" dirty="0"/>
          </a:p>
        </p:txBody>
      </p:sp>
      <p:pic>
        <p:nvPicPr>
          <p:cNvPr id="37890" name="Picture 2" descr="http://ext.pimg.tw/kaori/1310961380-9015d53f4ab0d3786988034b77fa09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552728" cy="485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家人的支持與理解</a:t>
            </a:r>
            <a:endParaRPr lang="zh-TW" altLang="en-US" dirty="0"/>
          </a:p>
        </p:txBody>
      </p:sp>
      <p:pic>
        <p:nvPicPr>
          <p:cNvPr id="36866" name="Picture 2" descr="http://pic.pimg.tw/mioavian/1398091806-3906105751.jpg?v=1398091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616624" cy="479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與信任之師長進行對話</a:t>
            </a:r>
            <a:endParaRPr lang="zh-TW" altLang="en-US" dirty="0"/>
          </a:p>
        </p:txBody>
      </p:sp>
      <p:pic>
        <p:nvPicPr>
          <p:cNvPr id="4" name="Picture 2" descr="http://i1105.photobucket.com/albums/h348/charlestyyeh/comic/2012-0726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191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適切的壓力推動人繼續進步與追求成功。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壓力是甚麼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pSp>
        <p:nvGrpSpPr>
          <p:cNvPr id="23" name="群組 22"/>
          <p:cNvGrpSpPr/>
          <p:nvPr/>
        </p:nvGrpSpPr>
        <p:grpSpPr>
          <a:xfrm>
            <a:off x="2195736" y="2276872"/>
            <a:ext cx="5040560" cy="3982044"/>
            <a:chOff x="2195736" y="2276872"/>
            <a:chExt cx="5040560" cy="3982044"/>
          </a:xfrm>
        </p:grpSpPr>
        <p:pic>
          <p:nvPicPr>
            <p:cNvPr id="15362" name="Picture 2" descr="http://img.zwbk.org/baike/bpic/2011/10/24/2011102409465594_164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2276872"/>
              <a:ext cx="5040560" cy="3982044"/>
            </a:xfrm>
            <a:prstGeom prst="rect">
              <a:avLst/>
            </a:prstGeom>
            <a:noFill/>
          </p:spPr>
        </p:pic>
        <p:cxnSp>
          <p:nvCxnSpPr>
            <p:cNvPr id="8" name="直線接點 7"/>
            <p:cNvCxnSpPr/>
            <p:nvPr/>
          </p:nvCxnSpPr>
          <p:spPr>
            <a:xfrm>
              <a:off x="4211960" y="3429000"/>
              <a:ext cx="0" cy="208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4427984" y="3284984"/>
              <a:ext cx="0" cy="2232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4644008" y="3140968"/>
              <a:ext cx="0" cy="237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4860032" y="3068960"/>
              <a:ext cx="0" cy="2448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076056" y="3068960"/>
              <a:ext cx="0" cy="2448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5364088" y="3212976"/>
              <a:ext cx="0" cy="2304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5580112" y="3429000"/>
              <a:ext cx="0" cy="208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/>
          <p:cNvSpPr txBox="1"/>
          <p:nvPr/>
        </p:nvSpPr>
        <p:spPr>
          <a:xfrm>
            <a:off x="3851920" y="24928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最佳表現區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691680" y="24208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表現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308304" y="54452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壓力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尋求生命中的楷模典範</a:t>
            </a:r>
            <a:endParaRPr lang="zh-TW" altLang="en-US" dirty="0"/>
          </a:p>
        </p:txBody>
      </p:sp>
      <p:pic>
        <p:nvPicPr>
          <p:cNvPr id="38914" name="Picture 2" descr="http://stars.udn.com/star/StarsContent/Content27644/img/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739434" cy="2160240"/>
          </a:xfrm>
          <a:prstGeom prst="rect">
            <a:avLst/>
          </a:prstGeom>
          <a:noFill/>
        </p:spPr>
      </p:pic>
      <p:pic>
        <p:nvPicPr>
          <p:cNvPr id="38916" name="Picture 4" descr="https://fbcdn-profile-a.akamaihd.net/hprofile-ak-frc3/v/t1.0-1/c46.46.578.578/s160x160/534955_410108529094222_143111518_n.jpg?oh=30ad0c07ba5ca011011717ac9eb6990f&amp;oe=54CF9144&amp;__gda__=1421977245_9216aaa004850a2b9c435ba6c15f33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96752"/>
            <a:ext cx="2232247" cy="2232248"/>
          </a:xfrm>
          <a:prstGeom prst="rect">
            <a:avLst/>
          </a:prstGeom>
          <a:noFill/>
        </p:spPr>
      </p:pic>
      <p:pic>
        <p:nvPicPr>
          <p:cNvPr id="38918" name="Picture 6" descr="http://forgemind.net/media/wp-content/uploads/2014/02/Tadao-Ando-%E5%AE%89%E8%97%A4%E5%BF%A0%E9%9B%84-portrait-02.jpg"/>
          <p:cNvPicPr>
            <a:picLocks noChangeAspect="1" noChangeArrowheads="1"/>
          </p:cNvPicPr>
          <p:nvPr/>
        </p:nvPicPr>
        <p:blipFill>
          <a:blip r:embed="rId4" cstate="print"/>
          <a:srcRect t="7897"/>
          <a:stretch>
            <a:fillRect/>
          </a:stretch>
        </p:blipFill>
        <p:spPr bwMode="auto">
          <a:xfrm>
            <a:off x="5004048" y="1196752"/>
            <a:ext cx="1872208" cy="2299154"/>
          </a:xfrm>
          <a:prstGeom prst="rect">
            <a:avLst/>
          </a:prstGeom>
          <a:noFill/>
        </p:spPr>
      </p:pic>
      <p:pic>
        <p:nvPicPr>
          <p:cNvPr id="38926" name="Picture 14" descr="http://origin-www.readersdigest.hk/files/tw-chn/attachments/pictures/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1915" y="1268760"/>
            <a:ext cx="2292085" cy="2148830"/>
          </a:xfrm>
          <a:prstGeom prst="rect">
            <a:avLst/>
          </a:prstGeom>
          <a:noFill/>
        </p:spPr>
      </p:pic>
      <p:pic>
        <p:nvPicPr>
          <p:cNvPr id="38928" name="Picture 16" descr="http://d.blog.xuite.net/d/8/4/1/24075001/blog_2321935/txt/56126713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429000"/>
            <a:ext cx="2276382" cy="2880320"/>
          </a:xfrm>
          <a:prstGeom prst="rect">
            <a:avLst/>
          </a:prstGeom>
          <a:noFill/>
        </p:spPr>
      </p:pic>
      <p:pic>
        <p:nvPicPr>
          <p:cNvPr id="38930" name="Picture 18" descr="http://hamstar.pixnet.net/album/downloadphoto?id=159097444"/>
          <p:cNvPicPr>
            <a:picLocks noChangeAspect="1" noChangeArrowheads="1"/>
          </p:cNvPicPr>
          <p:nvPr/>
        </p:nvPicPr>
        <p:blipFill>
          <a:blip r:embed="rId7" cstate="print"/>
          <a:srcRect r="32069"/>
          <a:stretch>
            <a:fillRect/>
          </a:stretch>
        </p:blipFill>
        <p:spPr bwMode="auto">
          <a:xfrm>
            <a:off x="0" y="3429000"/>
            <a:ext cx="2771800" cy="2720226"/>
          </a:xfrm>
          <a:prstGeom prst="rect">
            <a:avLst/>
          </a:prstGeom>
          <a:noFill/>
        </p:spPr>
      </p:pic>
      <p:pic>
        <p:nvPicPr>
          <p:cNvPr id="38932" name="Picture 20" descr="http://www.mababy.com/Uploads/ContentsImages/default/3fa77e38-8308-4438-a86a-dd8824662d0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7" y="3429000"/>
            <a:ext cx="2259075" cy="2880320"/>
          </a:xfrm>
          <a:prstGeom prst="rect">
            <a:avLst/>
          </a:prstGeom>
          <a:noFill/>
        </p:spPr>
      </p:pic>
      <p:sp>
        <p:nvSpPr>
          <p:cNvPr id="38934" name="AutoShape 22" descr="data:image/jpeg;base64,/9j/4AAQSkZJRgABAQAAAQABAAD/2wCEAAkGBxQTEhUUExQUFRUXFxwXGBcXGBcYHBcXHBoXGBgXFxQYHCggHBolHBUUITEhJSkrLi4uFx8zODMsNygtLisBCgoKDg0OGxAQGywkHyQsLCwsLCwsLCwsLCwsLCwsLCwsLCwsLCwsLCwsLCwsLCwsLCwsLCwsLCwsLCwsLCwsLP/AABEIAR0AsQMBIgACEQEDEQH/xAAcAAAABwEBAAAAAAAAAAAAAAABAgMEBQYHAAj/xABHEAABAwICBgcGBAMFBgcAAAABAAIRAyEEMQUSQVFhcQYigZGhsfAHEzJCwdEUUmLhcpLxFSOiwtIWM1NUk7IXJWOCo8Pi/8QAGQEAAwEBAQAAAAAAAAAAAAAAAQIDBAAF/8QAKBEAAgICAgEDAgcAAAAAAAAAAAECEQMhEjFBBBMiYXEyQlHR4fDx/9oADAMBAAIRAxEAPwDFUdoRQhCIQX5pWk1JMaSYTgeWxA4dtwMgEE8f2CCpgXbu7NSejGSLqRZREFLyKKCaKjiaRbYpurXisM10SJhV7EYcl+q0XmwCKlYJQ4iAbOSndEdDsRXvHu273z4NH1hWnoh0Ta2H1Gy7MTs5LQ8JQAiBEeslGeatI5Q/UoWB9nDB8b3O7m+IEqaZ7PMMB/utYHbLtYdsq6ijIsnTaOSl7k2w0jN8T7NMNBA9405ghxPg5U3SHQOux8MIe3MTYxu3eS3TGtk8k3q4UG9kyySBSPO2lcPUpy1wc0AyWEkAOiNbVymBmpror7vCgYiuAKlSBhw4wQPmrQfhZs1zuOqCbjVtN6Do1GyWMe5t+vlAuJG2DsWL9KMLUbWcar3VHOuXnM5xysBYWFoXOPuR4eP7r9wuVO/IbpRp51d4Y139xTJ1ABqgknrPjMk/mdeAMrhQS5CQr44RglFCWLYCuWVGvaYIOdrA2Odsic0692atbVp3c4k7Be5MRaMzbio1XPQuh6NXCio3WFUWcQbsqC4I3bCOaTM1H5P7Csi8RgBREfFUO3dyV89imHa3GP2v922TuBqNt4eCp34y72V2n3sHUePhdF5O7K6t3sHdOJrvcbn3XfrOP2U/TKblcv8Af4J8XVs9Brly5aih4kKOxCSNy6m+JRCO9FPAqgHbbkTl4qbx+GGux0N7Ntgb8pVWbM2zm3PYrHTrF0B3xAQd05fRJJeSkXqiRpiLoz8YG5gxvz8Agw1SM8kLqDdbWy3JCrvwEdUbEyI2TbzT7opohj3uqGHOEEDcEzxGGLi0C8tI8ditXRHBFmuORBHCQfPwST0hW7dFt0YGmAQFLNwgO/mmuDw4cBdSuGw0fMe9Z1sDDUaMC/f905bRMzuTikQM7pN2MbJGzjmFVUTYhiaIk+tihqocT1ZhSb8XIMm+X2SbXnVgQDvXSORCY6tAhxgfRZd7QG+8ANNtgbmIz4nNa1icCPidfmq/p7CMNM9UZfMlUmnY1GEBqPVdySmIokPcBlJSZoHaR3rbonQRoM2Vg6H440qxpu+GqI5OHwnzHaFEYZ/VItmi13GQQYIiCPNJkjyi4i3ui46RouLnsaBrOa4NnYSLEWz2dqgtG6dfhmxQfql1nxEkC7SDmDc5cVKaPxjajWVR8Y+OST1xcG+wzKrel6IZVe0ZB3V/hPWb/hIUsFr4s5rwTn+3WL/49b/q1P8AUuVXXLRQTnmSghAjsaiEUwoGs0nIET3q26Q0YacVW3Yc4+U7/wCFVZohWvorp1rYo1o1DZrjkJ+V36eOzllWMFLTJynKLtCNF9+aUfVabTfZwUjp3QRpy+kCWZlu1nLe3yUM0SLFQnjcHTNGPKprRK6KrS8OcRqtyIuSTfZ2d6u+jaMw9u6435FUrouGuJLspgbAYjLwV90ThWOs2PBQyJdHW7ssGEqCL+KXfjGt3k8E1wuEDST67kFRsn16hT40GKskRjwRYSmeJe9xBiG+PYQLJzhKdrJ63CorRX2kVw0qmYvvBnZF7J9SxeQc0g8MlJvw6YYulHJBuwvEkgtVmuPiHb9lV+lOFcyk5xIsCdv0urVqDLlfeN8pDS+hhUpluUiCN4+qWqZHR57qMaeudvrJNS01DDYaFP8ASHoy6hWLC4mnm2fKVH4agRyGxagdrRGPpahjYbomKcBYGTt4J9penIBGy0c1FOYQBIzTR2TlGmPtCYrUqAE9V/VPA7D2HzKedIqEVBIjq98Eie6B2BQjWyQAJJMAbycgpfT2IeNWjUjXptAf/FGU74N+JQlF800CiJlciyuVKOBY2UuxqCm1LAJ0gNhHoWlGIRCUwpeuhmn9eMPVPWypuPzAfIeI2bxyvLaQ0RSc4SxmqXarzABvkZ4GB2rMWugggkEGQRmCMiDvWkdGNM+/pFpj3rYkbzIh44GL8Z3hV5co8WRlDi7R2HwUUgwQC0S2BkfmHfrK89ENGu93+oiSTx+EeKr9Olr4hzQbS10cHNAPeWlaPRpe6w5Iz+I8YEAd/ksPqJKlRowpkRjHinrSb5c+Ka0H/DncxYE574yGVzZJY24g3i5O8omDx9IEBz2gjZtHGBcLOnaNkI0WvAiykw0KA0VVaNVrKlLUA3jWJ2ERA52k575sTI2GUYoabEarIUVj4iFL4us1rZcQOJMKraS05QB/3rTuDQSda4sQMoMd6ElvQYPWxIV41REg3HI3CmqR1mFpzA9X7lVaWOa+qwAObeYc0ttIuNhVho1oIJ2yCgyM1TKb03wAqUXOjrM8s58CsvBzEXW4aXw96jdhbrfX7rDOkrzSrPYLbQeByV4bRO60MMdiIttzUbWqFxk3KB+d80Cqo0I5Ng0nFrg4Egi4I2GLHvhFJJMkyTck3k7SSjORWpqAdCFGXLjhZrUqGpFpO5LMKqibOIRCEclFeichMp1o3HPo1G1GHrNPfvaeB9ZJucl1O30SsJsfRGsK1VtRosbRtEbCe1aBpmtq4epFyAAB3GPFUL2X4Xqwc2hs83AuI7JhXvpAyGvjcD4BY8vZXGis4Ul7Z7+aqel+lf4aoaDKAcWkTLfiBANozzVxw7DTGqcz9U6q6LZUvADrdYC/fuSRaXZscW1oouj9P08SHRhqjdSNZ1OYaSYGsG5TyWidEsX1dXWcb/NmPVkno/QTKTXBoDdb4oEa3Pf+6NQphtRgaIGVk0mn0CKfTC9NHtcWsMkCXQCQN14WcY7T1f3po4OhDmkgwwFzo2gRrAW2/RadjKYNXrAEFvddI1dBDWL2kBxsSAJI3E5rotLsE4t6RQOi2nsTXre7rtJIk3EFseiFf6OJ12HeDB55IfwjaTbDmo7BPIqPGx3WHl9PFJNp7FcGlsmMdcsO8R3j91iHtJw4FZp4R4mFtWKqf3dM7oWTe1MAOy+buzT4H4I5EZ4VwC5CFpJgQuCNCLC44FcgQrjhzTPBHCSbzMesko22wqyJs6qUmx0rqnNFpFBvZ1aDBK4ZsuE5C55JMhOtFtmq0RJzjfuHagwo3b2aYIsw4LvjqOL3c93YGgditPSOn1XcRHkEw6J4fVZTaPlAE74AupnTglk8fssE3bLx0UfSL3S1zs4ju/qpbRleQFGaYqEardWQ5xIcPlttG4+aPoyrBSM24nZawzWChyf78AbFKYasC1MKuC1qms1xae8doXJjNbD42mRVZNpspJwgKOdh3l4NRwIFwBlPEnNOcRWsg2ciH01W+UZk2UXSZq4l7ZkMYGjhAB75cUXTuKeHA07v1mhsgm5cBJA2ASexJaFpuLnPqTrEy48Tc23ZLnqJObt0ia0i+1McQsi9pmJ1q0T8x9ePitN0pio6+wGBzFz9AsR6TY33tYu2ff8Aoqen3sy5SKJQBCuC1kjggXLlxxy5cgXHDsFGmAiudsCK6+eQ8VayVACXcAihGeberBdTyQGDBTPQvD6+LYO3uIKhiVZPZvSLsYDuaT5Aefgln0FHoDQYgCPWacaad1XDdHmAm+jGwBy/ZHxxnWnf9V5zezQkVTG1H6zg1oh7YJJygzYb4Md6R0dVDv4mmHDcfXmpR9OwPqIVdxILarqtITkHN/PE5fqCDZfF2WLEvcBLDeMolMcPpmvmGtcdoH2P3R9H6QZVEg8CDYg7iNhUl/ZTH3lHwaccop/JWR9bTlbMsA3T/UlO6FVxbrPN4yGxC7RjKfWzjeoHSWl3HWbREkWLvlaeJ2nguOySi38VQ1xulHDFM904A0pc6bjWc0sDSP4XP7wpfBMOpe3hOyw2KuaAw4pMhx1qhcXVHHa432qy0MSLKM8jbrwZq8lf6fY0U6TacwdUmN+0+Sxl7pKvPtIxpfiHRk1oA7DceSo7hN1vwqoIySdsCVy6FwVRTmozGEkAAkkwAASSdwAzK4K5eyPDMqaSZrguDaVRwAMGdUNBnk8rgFf/ANnMX/y1f/pu+yFeiP7Bof8ADf8Azj/QhTULyPNFPaSh9cEGSCZN8gnABWKFgsk7k22q6dGOipMPrDk37pJTUdspGDlpEBgNCVq12MMbzYLRfZ90bNBznPILrC2wZ5+vvMYfChrbCAFNaAo7fUeh4rM8rlZWWJQX1LLgmQBwA8p803xDT3nyE/RO6GU70lXMudwae8hZpdjRK/XqwC0Z5E7huCi67YEBOHPgnj+/7IRTBHFK+zZBUhvX0Xrw+mdSoPmGR4PbtHikf7TxdLquw7n/AKqZBB7DBCn9HUOqlqrLhddDUVxz8XiBDqZw9M/E5xBeRtDWjI8SnAwzYFNg1WN2etqmvw7n2Atv2erJenhWU+Lt5+gTKMpE5ZIxKpi9FuJ1m2PGwKa1i+lrOfYATn6jYrbWeMz/AFUdWwYfOsJnZsXShFE+UpmJaWxPvGPqHMVu8VGvgcppKE393itj0x0OpVAQ1oZJBMDOA4DtGse9UfTHQStTk03CoBsNjHDZ5LVDLEzyxSRUQhRq1JzCWuaWkZg2RFYkDC0L2JUpx9Qx8OHdfcTUpD7rPlpvsMpf3+Jdupsb/M5x/wDrRXYH0bGgRJXKhKzyvCM1iK24Ck9C4D31UN2C55bu1BtVbKVbpE70N0FrEVXj+AHzWiYagAEwwFENAA2KTaV5+Sbk7PRxwUIh20C62wXKsOjqWqI4SmYoarA3aYLvspXC0s+weu4oXSM0nyY/ZAAnL1+6jNJVoY47XGPv3fRP6zshv/c/YKv4rEe8eTPVFm/ftzUymONjRtPeneHpAoBRJyCfYLAiesSf0jzJ+VvFGMHI0zyxig1A2hvadg5lO6OEAu4Ek87ncBn62JxRozZoFtuTW8p88ynL69OmJzOQ48G8OK0xxpGOeZsj6uILZAbDjkNvC2/h4JhUY7N1/FOgNYl56o7SBwG9yRZVkybDYPqeJXTdAhFyYi3CEmXdg3Iz8PGSctIRXrO0a1rQzfhZTato2VIByU1krQyKJ0i6HsrtuIdscMwsp0/0fq4V0PEtOThlyO4r0i+hIyVa6SaHZVY5rgCCFSGRx+xPJiUvuefVM9FOkj8DX98xofLSxzSSAQSDmMj1bGDmUz0xo80KrqZ2ZHeNiYuW1O9mBrwzXv8Axko/8rV/mYuWPrkbF4oWoXtt2LROimivdtBPxG5Vb6I6GL3Co4WHw/dadgcPACz5smuKNeDF+ZitKlATjRrS+sxuyZ7kYBOdCiKhI3R35+AWXyacjqLJWs6agapWgLdvrxUJo461V3Ax4FTrRYd/imejEhppZ1iBmbDtt5Sm+C0YSAYtvOXYNqc13S8m1u2exOAX1CJ+HKMuyw8B+6pjgntjcmtIVw9Gm1rjc6u3K+4bB6ukahESYYz8ozPP7lFxWKa23xEZARqj+Fo28b9qQfNnVOs45Uz5u4ZWzKuSHjsR1QXWZ8jBm47zt1U1LS4l7/2HBoStOlcueetaTu3NA32iOCaaQxkdURMR/CJ2fq4oSlSGjFydISxeM+UZeH7nim4eUmwJVgWSUm3ZvjBRVIWa9KByQQgoWHiLNELmvuitdZI1F1gol2VBCiNIOCEVzCZ4l65sKRkntNwwFVjwM5afMfVUlwWme0bD61OdrTP38JWaLZhdxMGZVMJC5HXKpI2bRuBDAABCmKNJBh6af0qSwdnqdDc07J1ogQ2oeYHbASWIMBK4QzRBG13kf2XVRHK9Dro+3rO5z4FTrjB7AojQ4ipG8evNSFR0ud3eu5CXZnQiDeY2T33+qO+s5/VbYZE7ADsJ3cMyi1n7PWUfRSWEa0Uw6znfKDYA8B4kq+IWQ0q4UUSI69Q/CSB3hv3TijhNSSb1TmbdWZy4pWg0NOuXAvO079oaNgHio/H1i5pcJDMpMdc7Tyt4KwqE8Ti4BiwbmRsm0NO1x391goWpWL3Tlw3DYB2LsXVLjqDIHvdv7Mu/ehpU1lySt0bcMElYZhTliGnh0oWKdFrChA5yBxhM8RUSsKHZqiEX3gIkKCxGOiQUTQuOkG8jWPmlsZomyIumdd6NUr+Ka1nphCs9LGazHA7llVbDuZGs0gOEtkRI3hap0gdLSsme6SSbz6HgtmDpmL1HaBQLlyuZz0JhYIBG0SnD6sBM8K7VDmuzafA9Yd0kdihekvSKnQYSTfYBmSsiibnkVWK6f00ykwucYHqy7oJp78Vh32h1Ko636TDmnxI7FkGmNLVMQ/WebbG7B+6lugemzhcRJnUeNV4/TeHdhPcSqyx/EzSyWzecI6KlMjIhSNG5UBozESWQZiY4tIsR62KxaPaDftWOb2MhrVbJMerk/VGo2u4w3z4LndUvG4z5fukqji6xylXhIDQ5oudXePy/5R9PukdJY9rnQLU2Czd7tg7Tt3BOcRifdUTq5uMT2ZRs2xmq4+pfV3Q53M5DsHmVWUqVghG5UK4SntKf0wAo+nVmzQSdwBPgE6pYOo4gEhnM3/lE9yzUbbS7Y+FRoGYSNbEt3p0NCNAvUe47QAAOR3d6ONG0W31b7yZvwB8vJU9tknmj4IOpigmlasN6tFZlri3GVG18Gxx+BvMgWCDwgXqPoUzSdVsFNdE1vd06drOcASSLEk/VWrG6LpkQ5jd5EDL15qo1cQLMDeo14bMxBvFuV0vth96yyNqBwkGRv8PomuIclNewhNsS9TNHgq/S7FalF52kR2mw81moVu6e4mdVg2me7+qqC24VUTBnlcgy5L+4K5VImse0DSrsI5rw0n3jdSdge0ktnmHO/lWS47GPqvL6jtYnw4ALbOnWjvxGDriJc0a7N+szrW5jWHasLU8fQ0mzk5wjtUzvEHl6hNgnDVVKxGzSfZdplzqhoO6zWBzmHaBYFp4SQR2rYdFuzHAfWfJYP7MqobiubXDnl9ltujK81Ht/QD3l32Xn541MvB6HOkmQ+3zNHeCPukXMsnuN69MOGYB/p4DuURVe8CIgbzsXRkkhgXVRMEAjdxG3mie7pNuWy47JJ3m8niUz1ifhPCfsjNEW/r2lPC2B6HbcQchDR+VojxTnCvOQHrjvUex6eUKvduCsibJmjSe4CLjuAEX9eaUqllP9bt5yHrcEgMTIz92y07SeH9EDKeu4WgbAc+bj9EzYBKu5zus4kjZs7hsCQc2ScoFyeXNPsW4MyN9v7erqOrVBEHmfo37pWFDDHuGq5x3E+FvXJZjoKuXlsfM8vvy38yr30yxhpYau85tYc7dd1mg/+4hZ1oOsGxLi3MTnEnYIMZC6DWho9l1IKY6QMCU+pPBAIMjf9VFacqdUrKls3t6Mx6TYjXrn9IA+v1UW42PJKYiprPc7e4n7ImpNhtt32XoJUjzG7dml/wCzo/KuWm/ga35GfzO/0IF3Fg5DWhT1oGwAzxleeMfh/d1alMZMqOZ/K4t+i9LUaYYxeacfW16tR/5qj3d7ifqpYvIzEQEqCkgEqtERGTfRLFe7xVI73gd5A+q3DA4mMSP10v8AtP8A+l55wmI1HtcPlcD3GVulGtL6FQXFxPP+ix+qW0yuPotmGxHVLTvUJiaPXIcXHcJMRyySlPEXdfb9wkNIVfhjb6+6z45eCjQuXNH2HqyRdVmwC6hTBCdMobh3BaU9C0JUaE3cYHrbknzK7WiGCeOzv2pm+jOZHn5IWADefBEUfsrjbc+sgnjcaGtyg87n/SFENLj8Ij1s/ZLU6Wz4nZwLxxJyHjy2onC5qmS52eY3DcY8giTfWO24B3/mPFJuaJz1jwy/fmldUAS7OLDfw4BcGjOva3pMNo0qAzrVAT/Cwgk/zFncVXsBQJsXR2AiZJvvzUJ030wcTpB7gZZTeKbOTHQSObtY8oVz0dg2xlf1sXTlxQ2OHJktSqQ0DhsUD0trltB5/SVYcPhBuhVvpxSP4d53KEGnI1zVQZmQT3QtPWxFBv5q1Md72hMgpbom2cdhBvxNEf8AysW4809d+7buXJh+IXI8RLKvpWvqUnu/K1zuwAn6LzI3IL0Z00n8DiGt+N9NzQOJaZ/w6xXnRQxdFZBmJREppULQhGcwQtG6Eae94xtF4Osy4OwtFr8clnRMK/8ARro9UZQ1wQ2u+CNYEhjdjSBtIueMDYpZ4KUKGg6ZcDiCHF3yzE8ZKkaFP3sHXDQAZJ8I4qj1tDmm+Kji55ye7J07ADZu6PRmtHazIDtYjYMgO6x7ZWL2XemX5FmwUNmHEyd/1hOddpzvznzhR+HrzsjuPmntJ4m57CI/7SrwioqhG7Dgt3X5W80pB3RzgI+sx2wNPAv8oKTDRNj4H7J6FDtpjaZ5ct+aUYCbNEDuHb+6OxjdxJ/Vl3BOLxuHCyVjIRY0N4njl2D7qA6a6WOHwletPWDIbP53Q1ni4dysD4CqvTTRwxFL3JuDe2wgQ08wTPYgu9jMwbAU5q0xve3zC2bA0bCFluidHOp46nRqCHNffiAC4OHAxK2LCU4AQzvaK+mWmxzRp2UH0twevQqDe0+SstNtlGaZb1DyWeOmapK40YIFOdBmE6RwkCSK7Hxv1Dr/AOVQ1QXPMq3+yJn/AJthj+QVX89WjU+sL0jyTd/xTPzBcpb8cPyt/lQprZPRUNJU9bWBuNUgcS4XPkO9ebGZDkvS3uzvXnLSNPUrVW/lqPb3OI+iz4izE2JQFJMKVHC5WiIjLB0M0N7+trvH93Shx/U75G94k8uK1LAsl3K55+vJRGgdHfh8NTp/Meu873H7ZdindGbOJ/ooTlZSKoWrUGukPEie5If2eWZTq7xcdozHinxZLoUngLTuiFMYiMO8jMTxCkKNZqeOwlNxy1TvFv2Rv7MIsHg8wCO8JqAIDVP9AlqY5xwhKMwL9gY48h9QlW6OqfkA5agXUcEYDstxJHnZH1d5k8JPjkjDBvbsjtH0Q1qTgMwOV0AoQqkgbB23UXXpZ8U+xFVlNuu77lQv9rF89UACTtJytP7b0jdFErIjS2hqZq06xH95TMAjaCC0g7x1p9FSVFlgux7jqdaAZERun+nel6LbJMjsvhVIVYLKH6R1Q2k9x2NJ8FOBllSvaPjNTCv3uhneYPhKSCuSRSbqLZkEq9+xenOkgfy4ese8Bv8AmVFaFefY1Vc3SMCIdRqNdOxssNuMtb2SvRPKfRvGqgS8cECoTsr2IqsYC5xIDQSZ2AXK83aRxIqVqtQCA+o94G4OcXAeK2f2jaUFHB1BPWqg0mD+KQ49jdY9yxBZcS1ZZijVN9FMH73E027Adbuy/wARaoNquns4ozVe/wDK0Dvk/wCUKrdJgrZf3tl5A2W7rJ9gGQ8jcmOBmZ4T4/spLBnruPBQZQeUmy5x4KQwdxzKY4PanuEdDUAjqEkWbk4ptm+xHcxOKIU8U5mVzxnyTjR+NdHW2E5W25GEg9Hwg6pN4koW7OHzqe0CZMxex3HgnlHBht3GTv3Kr6U6ZUsM73YvU2zLg20wdXbBCDR/Sd2K12Fmq0CXPB2Gerq7DY70+gDbTNN2IqONJrtQWFjB3kE+skjT0a5slwtGXcc2i37LsTiajjmWt2NaSIG62asmgcEXsl5Orlqm88b5diTgm7Kc2lRR9I1Jy9ZeW5SGjiS0Ex33PhZH6V6NFBxLfhd6+qLg2ljGhwjj65qE1TNOLase1XAAZ+YHGbHfsWTe1XFazqdJu8vPdA8z3K66b6SU2yxk1HjMN2cysp01i/e1nF2ywG4DZ4o4+7BlfxoiKeH4+uav/shw2pjXu/8AQe0Gxu5zBcbolUttRoEWUtoHT4wz3OEyW6tuYN+5aFPZlcNG8e7xW+n/ANR3+lcsj/8AEKpu8SuVOaJcGKe2GmYovJ+dzQNgGqDlvJBM8hsWZrVPbYNVuGaNrnOnkAI8VlbQlh+EZigCvvs9Zq0KrzaXx3NH3KoRWj9FKYbg2fqLie937LpukGPZc8Myx7B3Z+MpajmUXDN6reIJ8Utg29btURySa2Clm5JNuYR25rjiY0TS1hBy9H7pTGCLSh0BdruEfVE0s68Kq/CI+yOqORqBOrwn67YSTgjgQydwlJ5GMvxOEfWxZIPzua43s51R8ebe8K99EcC5gqhwgugdrQJHl3rNa9csxrnAmfe63DrOjwlbPjHamKa1uTgCRxJN/BUtcdiJPkRdWn1yFbtDsik0Ks1mw5xzgkKe0ViIoTEwYU4vZSa0QXtDqNaxrnQIgzuEkFUfF6U/EBo1/d0RIDphzx8RPBvHag9rOm3vxDqRH93S1OrPxkjWl3Lcso0xpWpUOqTAGweS6UbkPjnxgXDTfSjD0Wmlh2hxykZA7yfmKoNfEOcS45kyklyKgkLKbkDKEEoJQymFOniuQSg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8942" name="Picture 30" descr="http://leosigh.com/wp-content/uploads/2010/06/lady-gag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4028" y="3429000"/>
            <a:ext cx="1949972" cy="2880320"/>
          </a:xfrm>
          <a:prstGeom prst="rect">
            <a:avLst/>
          </a:prstGeom>
          <a:noFill/>
        </p:spPr>
      </p:pic>
      <p:sp>
        <p:nvSpPr>
          <p:cNvPr id="19" name="文字方塊 18"/>
          <p:cNvSpPr txBox="1"/>
          <p:nvPr/>
        </p:nvSpPr>
        <p:spPr>
          <a:xfrm>
            <a:off x="1763688" y="2852936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李安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779912" y="2852936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龐德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56176" y="2924944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安藤忠雄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884368" y="2924944"/>
            <a:ext cx="1259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阿基師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475656" y="5589240"/>
            <a:ext cx="1259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鄧惠文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23928" y="5733256"/>
            <a:ext cx="1259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沈芯菱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940152" y="5733256"/>
            <a:ext cx="1259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賴芳玉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452320" y="5733256"/>
            <a:ext cx="16916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女神卡卡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178620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放鬆目的：調適後更有能量面對目標與困境。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六、規劃放空時段，尋求正向放鬆途徑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腹式呼吸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82" t="4948" r="2353" b="7225"/>
          <a:stretch>
            <a:fillRect/>
          </a:stretch>
        </p:blipFill>
        <p:spPr>
          <a:xfrm>
            <a:off x="2483768" y="1052736"/>
            <a:ext cx="6377615" cy="580526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你可以學習正確呼吸法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腹式呼吸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2143371"/>
            <a:ext cx="6624736" cy="471462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也可以加入音樂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但音樂要有所選擇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5" name="凱文柯恩 - 綠鋼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80112" y="836712"/>
            <a:ext cx="1248139" cy="93610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88024" y="90872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48264" y="90872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pic>
        <p:nvPicPr>
          <p:cNvPr id="9" name="江南Style騎馬舞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524328" y="836712"/>
            <a:ext cx="1235968" cy="92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也可以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運動，比如說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4" name="PSY 快閃騎馬舞 party版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628800"/>
            <a:ext cx="597666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或是來點可愛版的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4" name="最具療癒性體操..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60486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祝福大家成功掙脫自我的枷鎖，衝吧！</a:t>
            </a:r>
            <a:endParaRPr lang="zh-TW" altLang="en-US" dirty="0"/>
          </a:p>
        </p:txBody>
      </p:sp>
      <p:pic>
        <p:nvPicPr>
          <p:cNvPr id="1026" name="Picture 2" descr="http://www.1111edu.com.tw/_files/news/20140303192611_177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5802263" cy="4950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378498"/>
          </a:xfrm>
        </p:spPr>
        <p:txBody>
          <a:bodyPr/>
          <a:lstStyle/>
          <a:p>
            <a:pPr algn="ctr"/>
            <a:r>
              <a:rPr lang="zh-TW" altLang="en-US" dirty="0" smtClean="0"/>
              <a:t>人對於壓力可能出現的反應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冒汗、肚子痛、跑廁所、身體莫名疼痛感、頭痛、昏沉、失眠、嗜睡、自律神經失調、記憶力衰退</a:t>
            </a:r>
            <a:r>
              <a:rPr lang="en-US" altLang="zh-TW" dirty="0" smtClean="0"/>
              <a:t>…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生理徵兆：</a:t>
            </a:r>
            <a:endParaRPr lang="zh-TW" altLang="en-US" dirty="0"/>
          </a:p>
        </p:txBody>
      </p:sp>
      <p:pic>
        <p:nvPicPr>
          <p:cNvPr id="1026" name="Picture 2" descr="http://pic.pimg.tw/yocps60231/1193821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904322" cy="2376264"/>
          </a:xfrm>
          <a:prstGeom prst="rect">
            <a:avLst/>
          </a:prstGeom>
          <a:noFill/>
        </p:spPr>
      </p:pic>
      <p:pic>
        <p:nvPicPr>
          <p:cNvPr id="1030" name="Picture 6" descr="http://www.jitu5.com/uploads/allimg/130616/260154-130616100T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643230" cy="2376264"/>
          </a:xfrm>
          <a:prstGeom prst="rect">
            <a:avLst/>
          </a:prstGeom>
          <a:noFill/>
        </p:spPr>
      </p:pic>
      <p:pic>
        <p:nvPicPr>
          <p:cNvPr id="1032" name="Picture 8" descr="http://www.e-quit.org/BLOG/UpFile/MyBlogs/louise358358/2011610105114471LNR5RC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6"/>
            <a:ext cx="2500118" cy="2880320"/>
          </a:xfrm>
          <a:prstGeom prst="rect">
            <a:avLst/>
          </a:prstGeom>
          <a:noFill/>
        </p:spPr>
      </p:pic>
      <p:pic>
        <p:nvPicPr>
          <p:cNvPr id="1034" name="Picture 10" descr="http://pic.pimg.tw/sana217/1368110155-580925199.jpg?v=13681101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581128"/>
            <a:ext cx="2276872" cy="2276872"/>
          </a:xfrm>
          <a:prstGeom prst="rect">
            <a:avLst/>
          </a:prstGeom>
          <a:noFill/>
        </p:spPr>
      </p:pic>
      <p:pic>
        <p:nvPicPr>
          <p:cNvPr id="1036" name="Picture 12" descr="http://cdn0.babylike.tw/uploads/ckeditor/pictures/854/content_f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691588"/>
            <a:ext cx="3744416" cy="216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生氣、挫折、害怕、擔心、焦慮、緊張、自我懷疑、慌</a:t>
            </a:r>
            <a:r>
              <a:rPr lang="en-US" altLang="zh-TW" dirty="0" smtClean="0"/>
              <a:t>…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心理</a:t>
            </a:r>
            <a:r>
              <a:rPr lang="en-US" altLang="zh-TW" dirty="0" smtClean="0"/>
              <a:t>/</a:t>
            </a:r>
            <a:r>
              <a:rPr lang="zh-TW" altLang="en-US" dirty="0" smtClean="0"/>
              <a:t>情緒的感受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12290" name="Picture 2" descr="http://www.justfenxiang.net/wp-content/uploads/2014/04/10006421_10152331970580729_816273560803129559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88840"/>
            <a:ext cx="2097669" cy="2736304"/>
          </a:xfrm>
          <a:prstGeom prst="rect">
            <a:avLst/>
          </a:prstGeom>
          <a:noFill/>
        </p:spPr>
      </p:pic>
      <p:sp>
        <p:nvSpPr>
          <p:cNvPr id="12292" name="AutoShape 4" descr="data:image/jpeg;base64,/9j/4AAQSkZJRgABAQAAAQABAAD/2wCEAAkGBxQTEhUUEhQWFRUXGB4XGRgYGBgYHxodGhkaGBoaHBwfHSghGBomHRwYITEhJSkrLi4uGR8zOTMsNygtLisBCgoKDg0OGxAQGy0kICY0LCw0NC8vLCw0LDQsLDQsLzQsLCwsLCwsLCwsLCwsLCwsLCwsLCwsLCwsLCwsLCwsLP/AABEIAMQBAQMBIgACEQEDEQH/xAAcAAABBQEBAQAAAAAAAAAAAAAGAAMEBQcCAQj/xABDEAACAQIEAwYCBwYFAwQDAAABAhEAAwQSITEFQVEGEyJhcYEykQcUQlKhscEjcoLR0vAWM5Ky4RVioiRT0/EXNML/xAAaAQABBQEAAAAAAAAAAAAAAAAEAAECAwUG/8QAMREAAgIBBAAFAgMIAwAAAAAAAQIAAxEEEiExEyJBUWEUUgUycSOBgpGhscHwM0Jy/9oADAMBAAIRAxEAPwCDjeHWRw204sWVc27R7zLbDNNtWZp3JJkRud6CSo6D5CirEi5isNhrdi2T3dlQ5gCWRAIB5gb/AMfnQrfBXQggjQg7j2rqtLUnhjIGZjOzFzzL2zYtMkhEOnJRuN6H+L2cjAaAkTC6DfkOVSeGX3zZFMA6+kaz+Ee9WmJ4PbcljMx1/HqaH2V0WebGD8Rlco3Jgi7nrWl/RngsNdsub1m1dfNrnW25XkIBXwKfM6mYHOs14hYNtyjbj+xVj2Os3ruIWzautZDEMzLOmU+EkDcgnSeZq66qtk4AhoyVyDNG7SPg8JreweHVWfKhS0hOXSWYBY09Z8qhtxHhp0t2bN5jslvDhifL4dPeKd7ZdhrXcs63LhxC2zcCls2fIBmgGWjnAOhaoP0a4NUsNcW4jXLn2dioUwQefOdvnQqpWVyBIMeM5mc8QdxceVa3LEhDIygnQRpttUbvm+8fma0vt9gTfw/esO7ayW8JgsykjLsfDI8UHzrMavVEI6EvrfcJY8F4iLV5GuKtxJhldQ4g7mDzoxvcNOOw/eWLVqws8rYQmNCAQACnPMDPKKz2tA4f2vsJgURixvWxCrEbQAVYKVECT4gToai1S+gkbN3BEH8Vjbb2LFwmyty2+RrNu2UZ1EHO7ahyYj39aJeEYjBX7SgLbS8IJXIsmGzZZZYaRlBJ1MEc6CsHxe5bW+qhIvrleVBIEz4T9k1ddg8RZS4c+UXGBVGaTEgDQRlJ331O2nOPhLjqJwcZjPbDB5Lxa0j20KByp8OUsSICgCANBptImDpQ6LrdW+ZrTO173L+GuJ3Yzpc0A8TFQB4sq5spMjQwAGFA3A8KHfIyy7QFkT8Wik9BJBkGm2JjJAirc7YTdguDG9bL3lU280qSJZisgjNOlvqOZHlqY/8AScPJX6taAic3d241kQNNx+oqXg8Mtq2ttBCoAo9BXLYkliqLmI+IkwoPSYJJ8gPlXO22Gxi03K6lRcSNb4FhxE2bRIEGbdvXzjLvXS8Iwx2sWD6W7Z/SurwAg3TmJ+FFBj/TqWPmdB5b1MQaaCPLpVeZPavtKrHdm8NcXL3Sp0a2AhHuBr6GhnC9iwl5luPcuKRKBTl0nXOZ8Py15a6Ub374WBBJOyjc9fQeZqLingZ3tvoN7bMTHQhYJ+RqaWuowDIPUh7EqU7L4dCAbZuORMZ2AA6zPtJmeQGsD3aTs7cA/YqR4tAcoJHQMNH8gYPkaMMFfUKBadbl254pzlwB1mScigwBzJ86m/VTGjk9Q0MD6jl6CKklrI2f7yDUI46gL2Mwi3Lbretrmtt9pdYHibMYzSNgJ5jQwaH+01oW7sIrWwRMZ2YGdQVkBhpGjagmtXv8PU3FvKALq8xpmEEZWjca+2lc47BWsSIuW1cA6hjDJ6Rz25iRWzptRXb6DMydRU9D5PIMxPvm+8fmaIsDhQFE+InUk6/nyqi4jh+7uukzlYjedj161PwvFwFAYHTmI9ulaNaV+oEpvDso2yyfBBmQqQuoB2j5EET7U5icEBJnLoGEqmwMMBlAA0g7TrUNr9xli0mUHqImNYjz896txiHaznugA+IgBWkQC2uoy6CNegPMVd4Vf2j+UELOAOYN8XxCzlTSNyNPbTeoPeNvLR6musbYyOVkHYyNjIB/WpV+037OytwOrQy7AAtpE8v+arKJnoQ1TtUAGSKVc5xSrkMw3E1vsniU+pW+5C5ltguCYlwozEnWATMHy+QR27M4t2DKZA2nTL4IPU+HlVFgMawMKxUidVJB38qcs4Z7r5UVnY8gCx8yY5eddhp6gihs+kx2BDkSNbxJRwy8vafL0oswmKW4oZf/AK6ihrj3CbmFum1dy54nwkNof/raiXABe7TJ8MCKo1m0qGkLgABA7jofvWNwEEnTeCNhFe9nOL/Vbwu5FeNNYkCdShMhX5THM+tXHa8L3aT8WbT0jX9KFrVpmMKCx6DWramD18iGUtur5hfxX6Qbt5R+ytrcAyi4fFlBjMVVvCCYAkDTWN6GOHcRvWmHdXGQnTRoGpB1kxEgb1Gv2WQwwIPn/eo865RoII5GflTbFHAloUY4h/2q4RiGwiXXvveIGcr3agQxA0KjQidRrO/Ks+owTE43iPhtSqhQtyDlRmEnMYEAmZj/AIod4lwq5YJFxYhihM/aADEddiKivHEjXxwZBqVwvFLaupce2t1VMm20gN5GKbfCOFDlGCnZiCAZnY89jTNOeRLO49jLwe47qgthmJCLMKCdAJ5Cu+GYfvL1tJy5nVZ10kgcqjV6jEEEGCDII68qj0IpvNrDBFCLsogazoNBqdSfPeqm9w1Wxtq7HiW2wPsVCz5+Jt/LpUTgfFsYyILuEc6QXzopP/cUYgjTf8uVWWHvMbxZ0ZAyqqyOcsWBIJE6L5eZrN1V6eEwVhn9YtJp7BcCwOJZUzdtEwFIUSSxG+uunIEkkk/zkOXLgUSxAHU6VxaxKsYB13gyDHWDuPOsSbsVnDquoGp3Jkk+pOpp2lSPlSikfDCSz9TlHkqmPxMn5VIpvD28qKvQAfIU5SiEiHBEMSjlc2kQDGpJyz8MkzzqtPD1w903QzBSRMmRqfEHO7TuCTodOYq9ri/ZV1KuAysIIOxB3FOGIkWQGd1D4lhWdG7pu7uFSobf0B/Q7j8663xYYZ+4xEhY/Z3TqGXYB+asNidjodJq0fHJAKEOSJUKQZnYyNl86mgdWBXv0kHNbKQ+MesxbiOAu2mIuqwMkSZgkHWDzpnCKC6gkDXcz+lbBicCt22bd0Bg0k+pMyOkcqBOJ9ke7kBzzKkj4gBMeTD/AJ9OopdjgN3ME3LyJ2WP2YOomT6zTuAu5rrW4VlKy0xoBIIy9SSCT/xQvgQ7NlVis768udWuEufVrpaS6keIR4o5GSOsc6MDZgrU7cjPMusR2fss2Yz56nX+9PlQ9xnCKm2UGZCiT5HX7ugI05kTpRZaxyujPal4mBBEkDaSKq24KmXNeBa4xJOUncy0DlHKarsIUgyFdpU+Yn9JUUq4mlXGzbxOrKANJO+3v+VF30f8RtWL1y5edVXJBUg+NdSwBzBdIBykEtoBzoLuIZn3/lTl06dK7NV31BT7CZbDz5midrLV/iT/APo7eexp4iMqi4ueSjNG4YAxvAnagcXcRhbhsspDDTu2E76giDz300NfQPBrCph7NtWDKltVBXY6DUfnvzrLvpbYW8VYuZUIgyQRLEHUNGugiJ6mgqbQx8PHEmVyPeCXFMHibwQsg0HIiZ5k9J6Va9kOFKLZe4hlvvQRAPIfrFTrd1biypDKdNNfUVSrx36tdKm2cgGnIsTl1JMyBrA86nRaT5SMQYM7rsAlv2swgfDExqpzLqBHXU7COVZ1R7c4ndxNuMPaOVsylnYaaHaD+lBmPwD2SA4gkT6eR6GrzCNN5QVMJ/o+4/aw3fd6xHhLKNAGI5HmWPKdBr1rnj/FLGKxILIAm5uSyF8qwq5ipyiRvl39JoStESJ2nXnWs8XXDLgVDd1YLoXRdG8QhliJ2aJUSPEd96pYYOZY4Ctn3i4/iMM+HQBVeycxZlhshFlspn7+g6mAfKs87Ndn3xbsqsEVRLOQSBrEac9z7Ucdi+zlo2muXraXWbKwiGAmW8PhVVGuoBMa+lTOMcfs4DuxbQNbu53hMsA6aDkAWJnpUQccCQViMqsz3ivZ58K6G/4rRfKWtsDsfEon4XjqKm8BsWLvEQbKsmHSbgFwgkBFmWP70H3q07V2sRiVU2cIyWie8nKpdmgsWkMSQVP4R5VC+jbC5sRdmQBaIPLd10/A1RqmIpY/7zC9N5nGYf3kz5c6hmY+FGEqgGpZhzYD8SACJmm7mBdIZMvh1CrKDz8JJQkjTZT561OCeNnbpA8hux8pMf6RUeAQHdM7OfCpgwIJAE6L4RJ994ArnZskT3CuLrF+S+FR0P2iR1+yPIGN6lXrIYQfUHYg9QeRpnDWCDmIVdICrsNjqYGY6dBGvWpBbYaknQAAkk9ABqx8hTR/TmR89waZcx5MCANtCw0j2n22p6yCB4jJkn2nQfKrvCdl8RcEnJaHRyWb3VdB/qnyFV3EcG1i6bTOlwhQSUBEE/ZYEmDz326aTIqcZkBapbAM8wWDuXnyWlzNEsSYVAZgsfOCAACTB0gEgpwXY62B+2drh6LNtR6Qc3/l7ULYXGXbRY2brW80ZoFtpiY+NWjc7Vxib73P8249yeTsSv8Ao+EewpwVEg6WMeDgQk4hhuG2hlK5m6W3uM3uwbw/xEUMaScoKrJyhjmIXkCeZ/uTvSAjalTM2ZKurZzmVvH+Hd9aIX411U6b8xryI0+XSoHA8JdWyGGXKfEtsiGAPLNMTziNJiaIaj2PC7LyPjX3PiHz1/iqyu96xhTIW6auxtzD4kdHBAI51xi8MtxCjbER0PqDyNeo4z3APsv8pVW/WnK3q33oG95ztibHK+0yfieAuYO8V3B+Fo0Zf59RXWOW5cUQkLv58pMRI/4rQ+0PCFxNoodGGqHof5HagxlDgoykFTlZTyIG09R1o2ltwwYns6bHMv8ABR3aZPhyiInaPPWmMfisrIigM7ahT5GZOmm2h61RcMXELcUBoRm12YDy209tNqKwNavZdwxBXUKfeAcClXE17XC+JOjxJj7D0/Sot061YYyISDrkWfI5R+kVBSyzTlVm9ATvtt1g/Ku5rP7Nf0ExlHJhJwztTxC73WEtXwgI7tZyII5AsRpAECNTMak0VdouxtscPe64ZsStpXZ2a5uBLQGERvAAEaDSs54NxE4a8LqjMyzAzMuvKcupWQJXntWr8JuPxK01+9nsI2cDu3J+NUVg2doIyoWgLEGRrNCagFCCOBLRMo7NY3I/dnZyBvABGv46VK7VqhVXzSSYAzGIiTpy5dN6gdouEnD4p7GsAjKTHiVoKsCNCCCDppRTh+HIqZSMwO+bXWIn1j8hUbiqsLB6yq0hHDyw4LbRbQCD13JmB110BFUXb61K23kQDl36idojlvNR3xTYe8q2V0uad2Z0IOWQNhOhnWidOHq2RrozsskT5/8AbtPrV6tuGZSPIweZZTly+zKqliVWcoJJCyZMDlJq67Y4ZLd4BAFOUFgogTrrHnVDSmijblBht2D43iWuCwoW4sCc5jKi6QOo1nLzos4v2XW5dS65zojSbR8K5TJbRd3+HpIUA9aBewXHlw11g+bLcAWQJymRqREn2rT8ax7t3QGWUtl+EsSunxfCYA396HfgyizIbiRrfHbD21e3eRVUZsuZATOyHMYU+vTlQr2Bvo2KxhT4WOZd9s7dfUVK7H9jbBtpdvBbjGdJDLuBryJEH5mZ0i+HBrNi6t21bCFv2bZdAQRmGmwMqBI60LqwDSwEv0jKlwEsGUEQdQaYxHx2v3iP/Bj+hqRUbEa3LQ6Fn9gpT83FYE3zH7twKCx2AnT9Opox4ZhbWBsi9iCBecQT8Rk691bA1Mc43gk6bB7rI6cwRyIMg/Ourrs7Z7jtceIzMZMdByUeQAFSUgSm2tnwPSWnFO0d69opNi391T4z+84+H0T/AFGqhEAEAR/f511SpiSZYiKnUi4oSwC6OozoZ31hlPltPqDuKesXQyhhz5dDsQfMGRXGKtEgFfiUyJ2PIqfIj8YPKvMED4yVKgtIBidhOxI+KTvTR/WSKVImmrGJR5yOrxvlYNHypR47ULi13u7ZuwW7qXgbkR4h8tfUCpN9mGqjNG45n05T5c+opKyuumqsI+ehFIRjzxMy7N9omOMdrhgYhoPRW2T+mtDrGeIYY2rty39xyvyOhrVuAY7vsPbuH4isN+8ND+In3rpwFCjb1ic5qVOcmWFDfaPABW75Ro0K/rsrH8v9NElNYqwLiMh2YR6eftvUlbacwU8jECxcjXpz6VZ8NxmdQxEa/h5zBkc/1qlbD51y3dwSGAJAkGCN/KkoZcloLnDGFiFyyCG8pKkmes1ojkZlO0Hj1lBFKnM9KuBwJ0WZepwpWtqcxBKgnbmBpVt2V7RjD2mw4Ud4HLKdB3jGUCtPxKBBA01gTE1BsY1BaQFhIUAg9QBS7K8SsW8bnu2wyMMsNlCiYLM2bfQGBpJNdsV3UDIzwJioTuIkHi/ZrEKblxLF4WBmYM6wcgjxMPsnUaevQ15g+22Js2fq9vuxbE6d2vNSp16mSZ3ny0reLmMgXcy507suF8C6AZcgQwzBoYhjoYMaV8zYy4GdiAFBJIA5AmY9tvaqqLPGBDjqEqPSEXCOxuKxdsXZABgKbhPiGo03MCOg5RV8eCXsIq2zkuLAOcSIk6qfbNB56bVdfRxx23cwyWSQty34IJ1Ybgj5xHlTvaziNpe7SQCzEdJI0I8iDG/URM1XczHIIg9rMcgwE4tgLiuMQCr5IOUjKI189RrV1wDjQxAK5WDKBJERPsZAmeVc8Qv5LbtGaAdB+vlULsnxRMiWtmiCTlWZOkcz/M0+nckcyrlq8kdTjthwp3m7oAijQA6z8WvKNNKCq07jCs1l1J8wqk5iAJjTmT66VmtmwzsEVSzEwFAJJPQCrzCtMxK4PpPLNzKwYQYIOu2hnWtK7McUbF4W7ayMhWdUyrbIJnJLAhT4jp0UTNA3GeAX8Ll75MobYggieYJGxqT2d7SPhiAAO7PxAAEk6w2ukgkdJyiq2G4cS1xuGRNb4KpW0M0FszMYGX4mYxE8tvameKPmPdqSPtkiJENKwDzJG+vwms54Z2uv98iKy5GYL41E6loLEalvFrETlFH1kyXYzqxAnovhHsYLfxVQy+hg7KUOY4HuDZwf3lB/25aZwN8m+wf4igIj4QAxgLzkzJnp0FP1Gyx3lz/22U+wXx/+Lt7xWdrKK0TcowZoaLUWvZtY5Et6VKlWVNmKlSqk7Ucb+roAkG48xOwA3Y9eUD+VKOBk4Eu6VZmvabFAz3xPqqf0/lXeK7UYl1KlwoO5QZT8+XtFPiW+A0n9tOM527i2fAvxkfabp5gfn6UOYTEvacPbYqw5j8j1HlTNe08JVAq4mmdneMjE25MC4ujqPzHkam5StzScr7jo0TPkCBB8wOprM+DcQNi8lwbTDDqp3/n7Vqs0xglqbTMf7b2suNveZB+aKfzo17E2iuDtz9os3zYx+FC3bDDNd4gyru7Kg9lUE/30rQcNYFtFRdlAUegEV0dR/YoPgTmtWw3ED3MdpUqVTgcArmMDX7yc1uP5fbI0qy4SP2n2fhPLWSQdOnPShPDYpfrLuT4WZyD6kkH++tEXfhNS0ACf0/lWjX+QSFyYbj1gpSp3JSrg9pm/mXnCMHp3jARHh5+vvXXHLU2yYEiNTAgf3yqrtcQdICnQfZO2u9Tvqz3wGc5F3AGpPnXd1fkH6CYTAh8mVGI4hddEtu7MtsQgJnKN4Hl5cp0qBcFWvEOFm2JnMu09PWqxzT4AhVbA8iTuB4RHcM7hQrLKlspYE6weWk1qnGeBYe5ZHdW7LsYW27NccAMWykFZJ1M9Br0rL+z3DFvP+0JyidiNSIMdR8q1Lspil7vuUZ/2XgiM2UMc0HXkDE8vPag7m82Myq1/PjMCuzzqbZTdkJDaTMk6zGoNV3HMOpKLlVSbgChRBg7zpoZ9eVOdorV7DYkhSwa4JbNEZiWA1yqpIEHpJrztDhFyd7dZs8AAAiAY1idSsxtVeAj7ieDIhdtgOe4X8Nwy27YVDIA301+WlUfa1UtPYvlQcjiRMFgDmj8DrQna7UYhLYto8KBAOUSAOhiqi/fZzmdix6sST8zVF34ig4QZltWkYNuJmt9r+0GFu4W6Vuo9wqECBww1ynMq9QT8UToayrMOtRaVCr+IMPQQtKgoxLfhF4JdVyCSssoEGXA8G/KYJ8ga1/DW8qKp3CgH2FYbZvFSGUwQQR6jUUdcH+kDULiUEffT9V/l8quXWI554lN1THkQ8oE7Qdor+GxVwWnBUxKMAwnIo9RPtRthsQtxQ9tgynYgyDWV9r//ANy9+8P9oohkV+GGRK9MSr5E0nsXxf6xhlJ+NPAw9PhPuI95q+rGuynGzhb4Y/5beG4PLqPMb/Mc62JXDLKkEMJBHMEaEVh6qjwrPg9Te09u9fkRnhv+Uh5suY+reI/iaA+2t4timH3VVR8s3/8AVHnC2mzaP/Yv+0UDdubGXE5uToD7jwn8h86HHcLo/MIP0qVKnh0VKnsJhHutltoXboOXqdgPWrm12OxJGvdr5Fv6QaUiXUdmD5rV+G3v/T22bT9mpP8ApBNDHD+xJzA33BUfZSdfKTED2q17WYzJaFpPiueGB93QEe+i+56VKtDYwUesC1d6qu72g92WwrXsVexTggSSgPV5/EL/ALqMai8MwndW1Xnux6k7+3L0AqVXRgAcCci7lzkxVG4jcK2nI3yws9Tov4kVJqi7TcTS21m2322nlpGgJnYZiD/DTqMnEjz6SjxvAQ6gLlWDIIB2jb3PtVJgMOblzI5MLM841g79etG9oTBB32I5+lBuKxkYq46kwXIJ8tAdOexrSEhU7MCJEz0qWWlXB8zd4ly3AiES6GzAhGKkcmgtrOoA8qtbm5ppbubDRbVye7ExKiVRUPOWGh+H0NVeH4yRK3VJYaaDWehHWuz0rkp5phNuYn4lliUBVhyyn8qCWNGZ/aJBBTMNtjQnxHD5HZQZjn7UQ0u0xGSIuF33S6ptmGmBO2ukHyrW+x2VWuFiveQAQp2kAtpv0Pv51jlq6VMqYNX9rtE7EQn7WCoIJAknkOU+u4ERQl9ZYgiTurJYETRPpMwqtg3dtrcMPHEsWCgFYhtCfP51jXFOKXL7AudBso2H/NEvb7tA1xbOFV2dbSqbjHdrkbGBrl29ZoMrE1V+47B0IRp68LkxUq7S2SCQCQNSQNuWvTWuKDhMnYzhN61bt3XtkW7olH3VvKRoG0Oh1qDW4fRMlvF8KfDX0DotxkKno0OCOYIJMHcGs/8ApA7EtgLkoTcsNqGjVJMBX5DyPOD502ZY1eFDCDuI4ReSxaxDIe5ukhH3EqSCp6HQnXcbbGoNfQnZnsyt3hNnD3mcLctBmAy6ZiXBGZTBEg+orOcD2ObC8YsYa+ouWnclSRK3LeViZ840I5H2NLMdqiMQV4Fx27hXm2fCfiQ/C38j5iiDj+LTFWGvWygy3BmUqO81toB4gJyyH3MeEc677X/R/ew+L7vDo1yy/ittqco+65jwkHQE6HTzgT4bj7li5ntmGEggiQwOhVhzU8xRVGoNZ56g9lPOfWc0Xdje1pw5Fq8SbJ2O5t/zXy5VX4fs62IQ3cMyMJ1tyVZD93UmR0JOsVWY3hl21/m22TzI0+exrTsWu5MGNXbtbIPM23AKotqFYMseEjbKdVjrpAqp7XcIN+0Cgm4mqj7wPxL67EelZz2e7UXsLovjt87bHT1U/ZP4eVaHwjthhr4AL90/3bkD5Nsfz8qxrtLZUc4yPealOoVvgzPWBBIIII0IIgjyI5GpXDeHvffJbEnmeSjqfKtKxvCbF7W5bVj97Y/MampGEwiWly21Cr0A/E9TQ2Ycb+OBzGOE8MTD2wiDzZubHqf5cqm1zcuBRLEKBzJgfM1HGMDCbXiH3tl9Z+0P3ZpoOT7zvG4sW1zGT0A3J/QdSdBuaGOBYS5duNi8Rozf5ackUTB/Ex6zz0cxlhnZmJN1HAQGYkmdFB07rYyNdCZNXajStjRUBBuPZmHrtSXOwdT2lSpUfM6Kst7YY7vcU8Hwp+zH8O//AJTWi8ax3c2Llzmq6fvHRfxIoP4P2YR7Ye47EsDtlIBJ0IMmT/OraRlsyxHVPMZE7NWyyksWyjaWgaRoNYn25CCKj8RwqqSVkeIDLvEqG+KdSCSPlT3FcM2DcZDmVoJBBAlTIG/XXeoGJxz3T4zMTGgETqaNEiAS24dGdUq9pVw81oX8FxCdwozgREj4Yy5S3r1J5yeWlC/Hrwa9KsGgCWEQTvpA25az61Curr/fMTT1q3bNtyzMHHwgLIPqeVdfTUEAaZIrCuWkmzxiQRcE/u6e0TUPiYe4TcyELHSfOTTVlgGUkaAiedXeJxIKNDAypAjUzO0RtrFFRz5GBAgqRVx2fv27eZ3ALKCyyJ2UnrA1jrVQ1N3jpQ2oOKmPwYUybxtjF24WJY7kkn1NcUqKPo+4XhcViTh8VnXvF/ZujBYYaxqCDInfp51ysLUZOBIXY3jZwmLtXvsTluDkUbRgeumvqBWzdp/o0wmLBe0Bh7p1DWx4G/eTQe4g+tAfaD6Kr6S2CJxFsCdcqN6LrFzrIjymtV7J3LzYLDi4hRu6VWLHxAquWcpHxSNjTGEVL2rCUf0Ydm8RgPrNq+AVLIyOplW0YGOYO24FFd7DKUZbyi6bxylAJzSNEAO4A1kwPibTlPApzh162jXL11gMsWlnU6qHOUDUliQIEk5BTDky1vIvE8w/C74AAS0igQF7xiYAgDRIHzNVvHsNlyM9nNdQlrJ1YZ8pUkFfEQFJJWJIBIBy6Wt7il1/gAtL1YBnPnE5U983mBUZ0LEF3dyDIzNpMROUQs+cU5xIJ4h7g0jO1yfryd6oym3AtxOsFSNf4kJEmqbtl2HbHWrlzult4tPhZSo76B8L8p5BzBnkBRm1g2kOVi6KP8t8pGUbgEAGfNi0895EuzbVVAUAKNgNgPLoPKmzLCgIwZ8v8C4tcwl7MJictxDpInUEcmH4fOtfwuIW6iuhzIwkHqDQT9MfARh8YLqCExALx0cEC585VvVjUX6O+N5H+rufC+qTybmPQ/n60fpLsHYejMnVU+vqIaYrgGGuTmspJ5gZT81g1VX+w2Gb4TcT0YH/AHA0T0q0sQEOw9ZQ8N7MiyfBiMQB90OAPllq67rTVnP8bj8iKcpVA1ITkgSfjWdbjK3iGGEqVQHXVipcjoTuSNz6gV6ls/CgZ1jZywAMzOu8+QPLarGlS8NfaR8RveRsNhApJJljPkFncKOQ/OpNKlVgGJDMVKlSpRQY7TYW/duWbFuAjPnztsCCAFbTWCdOsjpRNc4QyrMzAk+tN30JAK6MpzLy1HL0IlT5E1cJi17oPPhI56H09eXzqSOV4EazzATOu2dtntAqNEOZjsYIjTqOv9kBorVSNwdudZffC52yfDmOX0nT8KPWS07+XEk0qVKuImvJS8IdlDDKJEgTrHLyqKcU4Q2ZAXNqCBv68hIoowv+Um3wLvp9mhDFXMzMdJJJ0rtKxmtc+wmSp3MQYsbhzbbKxUnfwmRrVtwW0FSQZLQTsI/Pz3qjZTEwY6xp868tYhkMqYNTBx3LWQsuMyx7RWvhYLE7n8gfxqgxB0qZicU1z4jPQchNQ8RtQut/4Gl1ClQAZHpzDXijq4iVIYTrqDNe4a7lZWKhgCDlbYwdj5Gtt4B2Q4VxCwL9qyUzaFVuODbYfEvxEcwdtoPOuYhqIW6h5wrF/WLdl7evfIHXoAQCSfIT84HOrd+G2LS577ZuRZyYk7BUHhB5AASfM1U9k8JbwWHZZZltlbFuYLMAocKNhJLnoIUTtNPtmdu8uQX5AbID9lf1bc+QgBuped1jY6AnKkZ27sOLcCA+86zlBOYLEaNBHIAV13S5s2UZojNAmOk7xqa6pVGXgYGIqoh2xwWcp34BBjMQwT/XGWPOYqL2+42LGHNtWi7eBVY3C/bfygaA9SKyWolsQqjT+ICTN7xdwC2zbjKTpzEcqicM4kj2VadVAVlGpD6DKANSSfh01kRvQZ9G/GSxbCXDKlSbc8o+JPSDIHKGq/fAnBscXKstgNcMzmKqrZl6ZipYAzvHpSycj2jNUqqwJww6+Yz9I3YXEY/DKylUe0S62ozMQYzAsDAaACFEiRGYzIBOCdjMPayuxN1xDAklQCNQQB+pNfQ+HvK6q6GVYBlI5giQflWH/THw+/gcQMVhnZbF8+JdCqXdyIMgBxLeuatDSbN+CJg3735BljSoR4Z2tLWC5Bu3lktaS0wAQbubgYhVA38P86cw/bvDn41uJ7Bh+Bn8K1IAamhVSqow/abCvteUfvSn+4CrZHBAIIIOxGoPvTyBBHc9pUqVKNFSpUqUUVKlSpRRVT8Sud26q0lbjeDWAlw6Fsx8KKBmbYyWPnVxTWISR8IYjUAxB5FTodGBKn1pA45iEoLVp7qtnunuyxCwApZJMZiOo6R59Kp+P9n1t2xctAjL8ctMjr6+lEKcYw7QAyWzlXMuaArEElRMfDoD5iKj8eusbLW7Qzu8Lpro2kztrB1o5T1KgWV8dQMpVx3gpVxWRN7BhLw3D5bSnUyJ1OgnWANhpFM8TwiurSPEBIP/AD0p9b6olkOyqWQEDygRJ5T/AHtTOOveEhdWIgRHznb3rtqDmtT8TCOd+fmC74p8gSTkmcvKajGpqYRycuUjrodPWpzcEWPiPPoOWn41Lb7QzxUWUQNNX9qcrpbWYN5AncDb1qjULuqYfEIBwcwg+jTD4F8Sy4/JkySmdii5sw3IIB0nQ1q/BcBZsrev2rYs2QubulzAMADkNwSZMeLbZlHIzhHAUBxNgMYU3UBJ6FxNfTVjAEW8pMSLcjfVMoPPUEKBXKGaFPInOBUBlBVgSpILMZ0yqWybJPh1Gp0B2qxqFdxC27jG4YDAZTrymV9fte56VKtXVcSpBB5io55xCgpxnHEyzi3bjEteY2rnd2wSFUKhkAwCxYGSd65Hb7GARmtnzNsT+BA/ChzGWDbuPbbQozIf4SR+k0zVRJmolFZUcR/GYt7rm5cYu7bsfwHkPIaUxUrhvDruIfu7KF23MaADqxOij135TRLY+jvFH43sr6MzfhlE/OlgmSa2uvykyv7B2WbH2cv2czN+6EZfzZR70bfSXi2XBtat/HfPdjyWQbjHyy6fxCpXBeCWOHWnuO+uWbl1tIA1gD7Kzy1J030oZy3uKYr9iukALmnLatnUM8fabUwNTAH2ZBukqDNluhyZifiOq+3s8CHX0R49rvDbYdQptM1oAGfCsFeZ5MBvpFWP0hcHGL4dibUS3dl0/ft+NfmRHvVlwLhKYWwlm3qFGpO7MTLMfMmT5bcqZ7TY/urDQYe4DbT1YEZo5hRLH086RObMp78TP6XmfJ/DOL3sOX7i4UzqUbQGVPUGdfPcVCrRuO9hrNrDXblvvHdFzSSORLFiNjpA5aCdTvnIreEoVg3IiFHf0c8RkPYJ28a+mzD5wfc0I8F4ecRftWQwQ3GC5jsJ5+fpU3BZsHjcvxG1cNtsuuYAlWgDfTWKTdRONwxNWpV4DOo2r2oQGKlSpUooqVKlSiipUqVKKQzwaxeLpcRQx8SvlBYDMCwGmvi1M8niuCgBgbAwOe21TSwVkc/ZOv7raNPkNG/hFVfH2vLfUWO7ZTo+afCygHWIiQRprV9Lc4ldikzNKVd6edKuMxOgkviN9XKQCMttEY67qI0nyjpVvhbyd2sEREchG2kcjrPlTHEVtHDqwYZoSdQfEECBSPsiATPr1qq4cjs8KzKNzE/35e9dzpjmsfumKwDA+mI9xDiWW+YGg0aeYHTpudedWt61nUjM0MB00/CqvFYUWyt0tnGYTsZnWZ/GrkGauldhAAKwX4jw42oMyDpO1Qg0f3NEfHmHdwdyRHt/f40N1U/EMocumTIp0OnKvor6Oe1S47DDMf29oBbg68g48mj5zWC4XhL3nASIiS3JeWp6+Q60X4HBDAK1607d8qmH1Htl2y+Rmuf+gtdmA4A94UNWlRAPOZuOMwq3UKMND8weRHQiqfsyrK11W+ycrdMwJE+419xVn2HVcbgrOJv+NrgMoJW2CGKkZJ8W32p8oqu7dX3wFyxdw1q0LNwNbuJlyAsozW4KjQx3gmDou1Z5pJbHqJpLrgisp6Mo+2/Y9rzHEYcAufjt6DNAgMp2zRoQd4Go5hvDuzOKvXBbFl01hmuIyKvUkkCfQan8aJk+lvDx4sPeDcwDbP4lh+VWD/SADAt4Z2dtFUsJJOwAUMWPkKtOktP/AFk1/EVrXG4Qj4Dwa3hbQt2h5sx3dvvH9BsKkYzHJbHiOsE5RqYG5jkPMwPOgvE9ocYmKtJjV+q2Cys6qIc220nvMxyqDvlhgAdjWif9BsWyvdggvcBEsXAOrs3iJzGFJBbNByxECqgBkj2kbXZQrEcNyD7zO/pT4Jint2rly4BhiRNtARkciVNxifHOo0AAMDczWg9gnwxwVv6oi20GjIDJVxowY7s2xzHUgg7RU3i/CvrFo2b2V7bFc2hUwjq/ImSSu4yxv5VnfC7z8I4gbN0k4e7AzH7pMJdOwDKfC+2knktMzspAz5f7GKqtNRSQB+0XJ/8AQ9R+o7HxNQx+NSzbe7dYIiKWZjyArNsNx8Y+cSJCyyIp+wgaOR+JoDE+g2UVQfSjx+9iL97C3P2Vqy+RUP23IBS40aMGBlV1EEc9gDsz2gvYNiEXvFuHRfvEaSIEzt7cq2NLpdqiw9mYtr78qJsS6rDa6QfPlWAY8KLtwJGUO2WNokxHlFG3HPpCNy0Us22tswKsSQYBBGhGszQFRqjEjShXOZ6pov7C3LX7TPIuscq3BcKEZlLaQwnVeusgUH1Z9nMEl7EW7dzNlZohdz/x18ttasPUnYMqZpvBsTbZCttw62zlBBnwxKzqeWmp5VYVS8M4Vbw7ZrBJt3IzBj4lzAG3plGkyNT9rz0uqp+IG2M8RUqVKlIxUqVKlFFSpUqUU8ZQRB1B0Ioc4Mz9/etMHZlcGZZpBXRzJgSAPwHKiSucM/d3cwE51y7TLLLAAbajMJ8hU0bacxmGQRMfzUqbyDr+de1yOJvQy7O8OQKLh1Yzp4TGunKVMcp5+lLjyraTvECqQ0QNM077fa5zVTwXjBssUIlCeUCCY113HvRBxrA9/bgNlgzJ1GgPntvXVqWR1ZjxOesBW3LdQOxeOFwZQkExMEnboNhpT3AsRupaNoU++3OpGCQWiyOQHnc81nSPUfnVbxO7LqwgNGuU+em2xitHPGYQMNlAOJccTysjAgkgSNDMnppQuaL8PdzKDr7gj86G+L2st1tIB1Hv/wAzUbItK2CVkjgnFu4LSshh+W3OI/GiG1bbEoWbNbUjTbxTE6GYEQNI50FUX8D4vb7tbZMEDYkn5E/lUFPoZLUJjzKOZt30SFVwPdLtauuoHk0XB6/EflRH2h4OmLsPZuSA0EMN1YGVYeh5bESDoayr6O+031fFFLqlLV0BWZtArCSjTtBkqY6gzArZ653WVmu4/wAxC6G31jMxbA/Qnde8zYrEotstMWczMw/ecAJ8m6edajwHszhsGP2FsBoguxLufIudY8hA8quKg8R4xYsf511EO+UmWPoo8R9hzqt7rLOCZYFVZU9vOAfW8Mcgm9bl7fU6eJP4hp6hTyqj+ibiCvaayxY3LOihmJ/ZsdMoPwwRlI5ALtNO4n6UsIl9LZV1Rmym68IBOzBT4iu0zECTrFUvamw3DeIpi7Im1dJYgbEn/Ot/xCHXznktD3VtUQxGP9/xNLRuNTUdNnntf19R/EP6zVaGe33Z763hjkE3rUvb28Wnit68mEfxBTsKIsPfW4iuhDKwDKRzBEg/KnKcgEYMDqsapw69iYNxy39d4f8AWFLHE4O3kuwYa5hyZS5O7FI1Mz8RO4rMv+put0XbbG2yjKpXQqIy6exPzrce1uCPDscuKRS1i8WzpEg5v860eXiHjUE7g8lrIe3PARg8Uy2zmsXALuHfcNafVdeZGqn92edaH4dqCVNLdiXfiGnQOL6x5X5/Q+o/cf6Yg+T1pUqQrVmfFXSHUQYPWvKn8C4fev3lTDrmuCXAkD4PFz05VPoRjNVw3Zu2LQDibsAlwzaPAgjYAAgQI2FSLFzMobqPkeY+dU2A7f2Cn7fMlwaMApOoMaH3/A+VWOBxAZrgCsgDBgGESHAaR5Zi3yqk9wEhh3JdKlSppGKlSpUooqVKlSiiri8sjTcEMPUGR89veu69FKKY7kFKua8rlczbk20crZgPFMgnkd5A2PvNWJ7Q3JBK2yV2MNz0P2qVKjDqbT20pNFbckSuxp71s7nU8hsB0FcMikRkUeYmfzpUqf628YAYx/DX26ko45jpoPSouJtd42Ztz0pUqca3UHtzIilF5AjX1Jep/D+VPYW2LbZhr5MAQfwpUqf6u77jJbFPBEsv8Q3Pup8m/qq14d9IGPsIEtX8qDQKVVwBvAzgwByHKlSqn6m23h2zEKUT8oxGeI9teIXxluYu8BzyEW5nrkA08qhW+011BAS365SCfMwwE17SpzqLK/yHEXhq/DDMh4jGtcuC6wBYCAI0q2xP0j4p7C4G5bsPbSMjsr94uXVYbPGg8O3w6GdaVKna57OHOY6jwzuTgj/ElcM+lzG4O2ti2mHdBJHeLcJEk+EEXB4Zk+/SKlf/AJ34h/7OD/0Xv/mpUqbGOBFvZ/M3Z5kPiv0u4zGWzYvWcKFYgyqXQwKnMCCbpAOnTYmqXiHHXxFm3hrqoVtkvbeGzpmPiQHNGQkzBB5dBSpU4O07h3F4r48PPl7x89ZlZ9QXqfw/lTti2qa5FfyeSNiORHX8BXlKpnVXY/MY20ThsGp1EjyB0Hzk11Zw+QhkZ1YbFTBHLcUqVL6q77jFtEdwLdw4uqAzKZAfUT5gRNXT9tr7HMUtSBlgK0Rv9/8AuTXtKoPqrs/mMfwkPJE5/wAbX/uWvk/9dL/G1/7lr5P/AF17Sqv6u77jF4FftPP8bX/uWvk/9dL/ABtf+5a+T/117SpfV3fcYvAr9p5/ja/9y18n/rpf42v/AHLXyf8Arr2lS+ru+4xeBX7Tz/G1/wC5a+T/ANde/wCNr/3LXyf+ulSpfV3fcYvAr9pQ9wPOlSpU+0RZ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294" name="AutoShape 6" descr="data:image/jpeg;base64,/9j/4AAQSkZJRgABAQAAAQABAAD/2wCEAAkGBxQTEhUUEhQWFRUXGB4XGRgYGBgYHxodGhkaGBoaHBwfHSghGBomHRwYITEhJSkrLi4uGR8zOTMsNygtLisBCgoKDg0OGxAQGy0kICY0LCw0NC8vLCw0LDQsLDQsLzQsLCwsLCwsLCwsLCwsLCwsLCwsLCwsLCwsLCwsLCwsLP/AABEIAMQBAQMBIgACEQEDEQH/xAAcAAABBQEBAQAAAAAAAAAAAAAGAAMEBQcCAQj/xABDEAACAQIEAwYCBwYFAwQDAAABAhEAAwQSITEFQVEGEyJhcYEykQcUQlKhscEjcoLR0vAWM5Ky4RVioiRT0/EXNML/xAAaAQABBQEAAAAAAAAAAAAAAAAEAAECAwUG/8QAMREAAgIBBAAFAgMIAwAAAAAAAQIAAxEEEiExEyJBUWEUUgUycSOBgpGhscHwM0Jy/9oADAMBAAIRAxEAPwCDjeHWRw204sWVc27R7zLbDNNtWZp3JJkRud6CSo6D5CirEi5isNhrdi2T3dlQ5gCWRAIB5gb/AMfnQrfBXQggjQg7j2rqtLUnhjIGZjOzFzzL2zYtMkhEOnJRuN6H+L2cjAaAkTC6DfkOVSeGX3zZFMA6+kaz+Ee9WmJ4PbcljMx1/HqaH2V0WebGD8Rlco3Jgi7nrWl/RngsNdsub1m1dfNrnW25XkIBXwKfM6mYHOs14hYNtyjbj+xVj2Os3ruIWzautZDEMzLOmU+EkDcgnSeZq66qtk4AhoyVyDNG7SPg8JreweHVWfKhS0hOXSWYBY09Z8qhtxHhp0t2bN5jslvDhifL4dPeKd7ZdhrXcs63LhxC2zcCls2fIBmgGWjnAOhaoP0a4NUsNcW4jXLn2dioUwQefOdvnQqpWVyBIMeM5mc8QdxceVa3LEhDIygnQRpttUbvm+8fma0vt9gTfw/esO7ayW8JgsykjLsfDI8UHzrMavVEI6EvrfcJY8F4iLV5GuKtxJhldQ4g7mDzoxvcNOOw/eWLVqws8rYQmNCAQACnPMDPKKz2tA4f2vsJgURixvWxCrEbQAVYKVECT4gToai1S+gkbN3BEH8Vjbb2LFwmyty2+RrNu2UZ1EHO7ahyYj39aJeEYjBX7SgLbS8IJXIsmGzZZZYaRlBJ1MEc6CsHxe5bW+qhIvrleVBIEz4T9k1ddg8RZS4c+UXGBVGaTEgDQRlJ331O2nOPhLjqJwcZjPbDB5Lxa0j20KByp8OUsSICgCANBptImDpQ6LrdW+ZrTO173L+GuJ3Yzpc0A8TFQB4sq5spMjQwAGFA3A8KHfIyy7QFkT8Wik9BJBkGm2JjJAirc7YTdguDG9bL3lU280qSJZisgjNOlvqOZHlqY/8AScPJX6taAic3d241kQNNx+oqXg8Mtq2ttBCoAo9BXLYkliqLmI+IkwoPSYJJ8gPlXO22Gxi03K6lRcSNb4FhxE2bRIEGbdvXzjLvXS8Iwx2sWD6W7Z/SurwAg3TmJ+FFBj/TqWPmdB5b1MQaaCPLpVeZPavtKrHdm8NcXL3Sp0a2AhHuBr6GhnC9iwl5luPcuKRKBTl0nXOZ8Py15a6Ub374WBBJOyjc9fQeZqLingZ3tvoN7bMTHQhYJ+RqaWuowDIPUh7EqU7L4dCAbZuORMZ2AA6zPtJmeQGsD3aTs7cA/YqR4tAcoJHQMNH8gYPkaMMFfUKBadbl254pzlwB1mScigwBzJ86m/VTGjk9Q0MD6jl6CKklrI2f7yDUI46gL2Mwi3Lbretrmtt9pdYHibMYzSNgJ5jQwaH+01oW7sIrWwRMZ2YGdQVkBhpGjagmtXv8PU3FvKALq8xpmEEZWjca+2lc47BWsSIuW1cA6hjDJ6Rz25iRWzptRXb6DMydRU9D5PIMxPvm+8fmaIsDhQFE+InUk6/nyqi4jh+7uukzlYjedj161PwvFwFAYHTmI9ulaNaV+oEpvDso2yyfBBmQqQuoB2j5EET7U5icEBJnLoGEqmwMMBlAA0g7TrUNr9xli0mUHqImNYjz896txiHaznugA+IgBWkQC2uoy6CNegPMVd4Vf2j+UELOAOYN8XxCzlTSNyNPbTeoPeNvLR6musbYyOVkHYyNjIB/WpV+037OytwOrQy7AAtpE8v+arKJnoQ1TtUAGSKVc5xSrkMw3E1vsniU+pW+5C5ltguCYlwozEnWATMHy+QR27M4t2DKZA2nTL4IPU+HlVFgMawMKxUidVJB38qcs4Z7r5UVnY8gCx8yY5eddhp6gihs+kx2BDkSNbxJRwy8vafL0oswmKW4oZf/AK6ihrj3CbmFum1dy54nwkNof/raiXABe7TJ8MCKo1m0qGkLgABA7jofvWNwEEnTeCNhFe9nOL/Vbwu5FeNNYkCdShMhX5THM+tXHa8L3aT8WbT0jX9KFrVpmMKCx6DWramD18iGUtur5hfxX6Qbt5R+ytrcAyi4fFlBjMVVvCCYAkDTWN6GOHcRvWmHdXGQnTRoGpB1kxEgb1Gv2WQwwIPn/eo865RoII5GflTbFHAloUY4h/2q4RiGwiXXvveIGcr3agQxA0KjQidRrO/Ks+owTE43iPhtSqhQtyDlRmEnMYEAmZj/AIod4lwq5YJFxYhihM/aADEddiKivHEjXxwZBqVwvFLaupce2t1VMm20gN5GKbfCOFDlGCnZiCAZnY89jTNOeRLO49jLwe47qgthmJCLMKCdAJ5Cu+GYfvL1tJy5nVZ10kgcqjV6jEEEGCDII68qj0IpvNrDBFCLsogazoNBqdSfPeqm9w1Wxtq7HiW2wPsVCz5+Jt/LpUTgfFsYyILuEc6QXzopP/cUYgjTf8uVWWHvMbxZ0ZAyqqyOcsWBIJE6L5eZrN1V6eEwVhn9YtJp7BcCwOJZUzdtEwFIUSSxG+uunIEkkk/zkOXLgUSxAHU6VxaxKsYB13gyDHWDuPOsSbsVnDquoGp3Jkk+pOpp2lSPlSikfDCSz9TlHkqmPxMn5VIpvD28qKvQAfIU5SiEiHBEMSjlc2kQDGpJyz8MkzzqtPD1w903QzBSRMmRqfEHO7TuCTodOYq9ri/ZV1KuAysIIOxB3FOGIkWQGd1D4lhWdG7pu7uFSobf0B/Q7j8663xYYZ+4xEhY/Z3TqGXYB+asNidjodJq0fHJAKEOSJUKQZnYyNl86mgdWBXv0kHNbKQ+MesxbiOAu2mIuqwMkSZgkHWDzpnCKC6gkDXcz+lbBicCt22bd0Bg0k+pMyOkcqBOJ9ke7kBzzKkj4gBMeTD/AJ9OopdjgN3ME3LyJ2WP2YOomT6zTuAu5rrW4VlKy0xoBIIy9SSCT/xQvgQ7NlVis768udWuEufVrpaS6keIR4o5GSOsc6MDZgrU7cjPMusR2fss2Yz56nX+9PlQ9xnCKm2UGZCiT5HX7ugI05kTpRZaxyujPal4mBBEkDaSKq24KmXNeBa4xJOUncy0DlHKarsIUgyFdpU+Yn9JUUq4mlXGzbxOrKANJO+3v+VF30f8RtWL1y5edVXJBUg+NdSwBzBdIBykEtoBzoLuIZn3/lTl06dK7NV31BT7CZbDz5midrLV/iT/APo7eexp4iMqi4ueSjNG4YAxvAnagcXcRhbhsspDDTu2E76giDz300NfQPBrCph7NtWDKltVBXY6DUfnvzrLvpbYW8VYuZUIgyQRLEHUNGugiJ6mgqbQx8PHEmVyPeCXFMHibwQsg0HIiZ5k9J6Va9kOFKLZe4hlvvQRAPIfrFTrd1biypDKdNNfUVSrx36tdKm2cgGnIsTl1JMyBrA86nRaT5SMQYM7rsAlv2swgfDExqpzLqBHXU7COVZ1R7c4ndxNuMPaOVsylnYaaHaD+lBmPwD2SA4gkT6eR6GrzCNN5QVMJ/o+4/aw3fd6xHhLKNAGI5HmWPKdBr1rnj/FLGKxILIAm5uSyF8qwq5ipyiRvl39JoStESJ2nXnWs8XXDLgVDd1YLoXRdG8QhliJ2aJUSPEd96pYYOZY4Ctn3i4/iMM+HQBVeycxZlhshFlspn7+g6mAfKs87Ndn3xbsqsEVRLOQSBrEac9z7Ucdi+zlo2muXraXWbKwiGAmW8PhVVGuoBMa+lTOMcfs4DuxbQNbu53hMsA6aDkAWJnpUQccCQViMqsz3ivZ58K6G/4rRfKWtsDsfEon4XjqKm8BsWLvEQbKsmHSbgFwgkBFmWP70H3q07V2sRiVU2cIyWie8nKpdmgsWkMSQVP4R5VC+jbC5sRdmQBaIPLd10/A1RqmIpY/7zC9N5nGYf3kz5c6hmY+FGEqgGpZhzYD8SACJmm7mBdIZMvh1CrKDz8JJQkjTZT561OCeNnbpA8hux8pMf6RUeAQHdM7OfCpgwIJAE6L4RJ994ArnZskT3CuLrF+S+FR0P2iR1+yPIGN6lXrIYQfUHYg9QeRpnDWCDmIVdICrsNjqYGY6dBGvWpBbYaknQAAkk9ABqx8hTR/TmR89waZcx5MCANtCw0j2n22p6yCB4jJkn2nQfKrvCdl8RcEnJaHRyWb3VdB/qnyFV3EcG1i6bTOlwhQSUBEE/ZYEmDz326aTIqcZkBapbAM8wWDuXnyWlzNEsSYVAZgsfOCAACTB0gEgpwXY62B+2drh6LNtR6Qc3/l7ULYXGXbRY2brW80ZoFtpiY+NWjc7Vxib73P8249yeTsSv8Ao+EewpwVEg6WMeDgQk4hhuG2hlK5m6W3uM3uwbw/xEUMaScoKrJyhjmIXkCeZ/uTvSAjalTM2ZKurZzmVvH+Hd9aIX411U6b8xryI0+XSoHA8JdWyGGXKfEtsiGAPLNMTziNJiaIaj2PC7LyPjX3PiHz1/iqyu96xhTIW6auxtzD4kdHBAI51xi8MtxCjbER0PqDyNeo4z3APsv8pVW/WnK3q33oG95ztibHK+0yfieAuYO8V3B+Fo0Zf59RXWOW5cUQkLv58pMRI/4rQ+0PCFxNoodGGqHof5HagxlDgoykFTlZTyIG09R1o2ltwwYns6bHMv8ABR3aZPhyiInaPPWmMfisrIigM7ahT5GZOmm2h61RcMXELcUBoRm12YDy209tNqKwNavZdwxBXUKfeAcClXE17XC+JOjxJj7D0/Sot061YYyISDrkWfI5R+kVBSyzTlVm9ATvtt1g/Ku5rP7Nf0ExlHJhJwztTxC73WEtXwgI7tZyII5AsRpAECNTMak0VdouxtscPe64ZsStpXZ2a5uBLQGERvAAEaDSs54NxE4a8LqjMyzAzMuvKcupWQJXntWr8JuPxK01+9nsI2cDu3J+NUVg2doIyoWgLEGRrNCagFCCOBLRMo7NY3I/dnZyBvABGv46VK7VqhVXzSSYAzGIiTpy5dN6gdouEnD4p7GsAjKTHiVoKsCNCCCDppRTh+HIqZSMwO+bXWIn1j8hUbiqsLB6yq0hHDyw4LbRbQCD13JmB110BFUXb61K23kQDl36idojlvNR3xTYe8q2V0uad2Z0IOWQNhOhnWidOHq2RrozsskT5/8AbtPrV6tuGZSPIweZZTly+zKqliVWcoJJCyZMDlJq67Y4ZLd4BAFOUFgogTrrHnVDSmijblBht2D43iWuCwoW4sCc5jKi6QOo1nLzos4v2XW5dS65zojSbR8K5TJbRd3+HpIUA9aBewXHlw11g+bLcAWQJymRqREn2rT8ax7t3QGWUtl+EsSunxfCYA396HfgyizIbiRrfHbD21e3eRVUZsuZATOyHMYU+vTlQr2Bvo2KxhT4WOZd9s7dfUVK7H9jbBtpdvBbjGdJDLuBryJEH5mZ0i+HBrNi6t21bCFv2bZdAQRmGmwMqBI60LqwDSwEv0jKlwEsGUEQdQaYxHx2v3iP/Bj+hqRUbEa3LQ6Fn9gpT83FYE3zH7twKCx2AnT9Opox4ZhbWBsi9iCBecQT8Rk691bA1Mc43gk6bB7rI6cwRyIMg/Ourrs7Z7jtceIzMZMdByUeQAFSUgSm2tnwPSWnFO0d69opNi391T4z+84+H0T/AFGqhEAEAR/f511SpiSZYiKnUi4oSwC6OozoZ31hlPltPqDuKesXQyhhz5dDsQfMGRXGKtEgFfiUyJ2PIqfIj8YPKvMED4yVKgtIBidhOxI+KTvTR/WSKVImmrGJR5yOrxvlYNHypR47ULi13u7ZuwW7qXgbkR4h8tfUCpN9mGqjNG45n05T5c+opKyuumqsI+ehFIRjzxMy7N9omOMdrhgYhoPRW2T+mtDrGeIYY2rty39xyvyOhrVuAY7vsPbuH4isN+8ND+In3rpwFCjb1ic5qVOcmWFDfaPABW75Ro0K/rsrH8v9NElNYqwLiMh2YR6eftvUlbacwU8jECxcjXpz6VZ8NxmdQxEa/h5zBkc/1qlbD51y3dwSGAJAkGCN/KkoZcloLnDGFiFyyCG8pKkmes1ojkZlO0Hj1lBFKnM9KuBwJ0WZepwpWtqcxBKgnbmBpVt2V7RjD2mw4Ud4HLKdB3jGUCtPxKBBA01gTE1BsY1BaQFhIUAg9QBS7K8SsW8bnu2wyMMsNlCiYLM2bfQGBpJNdsV3UDIzwJioTuIkHi/ZrEKblxLF4WBmYM6wcgjxMPsnUaevQ15g+22Js2fq9vuxbE6d2vNSp16mSZ3ny0reLmMgXcy507suF8C6AZcgQwzBoYhjoYMaV8zYy4GdiAFBJIA5AmY9tvaqqLPGBDjqEqPSEXCOxuKxdsXZABgKbhPiGo03MCOg5RV8eCXsIq2zkuLAOcSIk6qfbNB56bVdfRxx23cwyWSQty34IJ1Ybgj5xHlTvaziNpe7SQCzEdJI0I8iDG/URM1XczHIIg9rMcgwE4tgLiuMQCr5IOUjKI189RrV1wDjQxAK5WDKBJERPsZAmeVc8Qv5LbtGaAdB+vlULsnxRMiWtmiCTlWZOkcz/M0+nckcyrlq8kdTjthwp3m7oAijQA6z8WvKNNKCq07jCs1l1J8wqk5iAJjTmT66VmtmwzsEVSzEwFAJJPQCrzCtMxK4PpPLNzKwYQYIOu2hnWtK7McUbF4W7ayMhWdUyrbIJnJLAhT4jp0UTNA3GeAX8Ll75MobYggieYJGxqT2d7SPhiAAO7PxAAEk6w2ukgkdJyiq2G4cS1xuGRNb4KpW0M0FszMYGX4mYxE8tvameKPmPdqSPtkiJENKwDzJG+vwms54Z2uv98iKy5GYL41E6loLEalvFrETlFH1kyXYzqxAnovhHsYLfxVQy+hg7KUOY4HuDZwf3lB/25aZwN8m+wf4igIj4QAxgLzkzJnp0FP1Gyx3lz/22U+wXx/+Lt7xWdrKK0TcowZoaLUWvZtY5Et6VKlWVNmKlSqk7Ucb+roAkG48xOwA3Y9eUD+VKOBk4Eu6VZmvabFAz3xPqqf0/lXeK7UYl1KlwoO5QZT8+XtFPiW+A0n9tOM527i2fAvxkfabp5gfn6UOYTEvacPbYqw5j8j1HlTNe08JVAq4mmdneMjE25MC4ujqPzHkam5StzScr7jo0TPkCBB8wOprM+DcQNi8lwbTDDqp3/n7Vqs0xglqbTMf7b2suNveZB+aKfzo17E2iuDtz9os3zYx+FC3bDDNd4gyru7Kg9lUE/30rQcNYFtFRdlAUegEV0dR/YoPgTmtWw3ED3MdpUqVTgcArmMDX7yc1uP5fbI0qy4SP2n2fhPLWSQdOnPShPDYpfrLuT4WZyD6kkH++tEXfhNS0ACf0/lWjX+QSFyYbj1gpSp3JSrg9pm/mXnCMHp3jARHh5+vvXXHLU2yYEiNTAgf3yqrtcQdICnQfZO2u9Tvqz3wGc5F3AGpPnXd1fkH6CYTAh8mVGI4hddEtu7MtsQgJnKN4Hl5cp0qBcFWvEOFm2JnMu09PWqxzT4AhVbA8iTuB4RHcM7hQrLKlspYE6weWk1qnGeBYe5ZHdW7LsYW27NccAMWykFZJ1M9Br0rL+z3DFvP+0JyidiNSIMdR8q1Lspil7vuUZ/2XgiM2UMc0HXkDE8vPag7m82Myq1/PjMCuzzqbZTdkJDaTMk6zGoNV3HMOpKLlVSbgChRBg7zpoZ9eVOdorV7DYkhSwa4JbNEZiWA1yqpIEHpJrztDhFyd7dZs8AAAiAY1idSsxtVeAj7ieDIhdtgOe4X8Nwy27YVDIA301+WlUfa1UtPYvlQcjiRMFgDmj8DrQna7UYhLYto8KBAOUSAOhiqi/fZzmdix6sST8zVF34ig4QZltWkYNuJmt9r+0GFu4W6Vuo9wqECBww1ynMq9QT8UToayrMOtRaVCr+IMPQQtKgoxLfhF4JdVyCSssoEGXA8G/KYJ8ga1/DW8qKp3CgH2FYbZvFSGUwQQR6jUUdcH+kDULiUEffT9V/l8quXWI554lN1THkQ8oE7Qdor+GxVwWnBUxKMAwnIo9RPtRthsQtxQ9tgynYgyDWV9r//ANy9+8P9oohkV+GGRK9MSr5E0nsXxf6xhlJ+NPAw9PhPuI95q+rGuynGzhb4Y/5beG4PLqPMb/Mc62JXDLKkEMJBHMEaEVh6qjwrPg9Te09u9fkRnhv+Uh5suY+reI/iaA+2t4timH3VVR8s3/8AVHnC2mzaP/Yv+0UDdubGXE5uToD7jwn8h86HHcLo/MIP0qVKnh0VKnsJhHutltoXboOXqdgPWrm12OxJGvdr5Fv6QaUiXUdmD5rV+G3v/T22bT9mpP8ApBNDHD+xJzA33BUfZSdfKTED2q17WYzJaFpPiueGB93QEe+i+56VKtDYwUesC1d6qu72g92WwrXsVexTggSSgPV5/EL/ALqMai8MwndW1Xnux6k7+3L0AqVXRgAcCci7lzkxVG4jcK2nI3yws9Tov4kVJqi7TcTS21m2322nlpGgJnYZiD/DTqMnEjz6SjxvAQ6gLlWDIIB2jb3PtVJgMOblzI5MLM841g79etG9oTBB32I5+lBuKxkYq46kwXIJ8tAdOexrSEhU7MCJEz0qWWlXB8zd4ly3AiES6GzAhGKkcmgtrOoA8qtbm5ppbubDRbVye7ExKiVRUPOWGh+H0NVeH4yRK3VJYaaDWehHWuz0rkp5phNuYn4lliUBVhyyn8qCWNGZ/aJBBTMNtjQnxHD5HZQZjn7UQ0u0xGSIuF33S6ptmGmBO2ukHyrW+x2VWuFiveQAQp2kAtpv0Pv51jlq6VMqYNX9rtE7EQn7WCoIJAknkOU+u4ERQl9ZYgiTurJYETRPpMwqtg3dtrcMPHEsWCgFYhtCfP51jXFOKXL7AudBso2H/NEvb7tA1xbOFV2dbSqbjHdrkbGBrl29ZoMrE1V+47B0IRp68LkxUq7S2SCQCQNSQNuWvTWuKDhMnYzhN61bt3XtkW7olH3VvKRoG0Oh1qDW4fRMlvF8KfDX0DotxkKno0OCOYIJMHcGs/8ApA7EtgLkoTcsNqGjVJMBX5DyPOD502ZY1eFDCDuI4ReSxaxDIe5ukhH3EqSCp6HQnXcbbGoNfQnZnsyt3hNnD3mcLctBmAy6ZiXBGZTBEg+orOcD2ObC8YsYa+ouWnclSRK3LeViZ840I5H2NLMdqiMQV4Fx27hXm2fCfiQ/C38j5iiDj+LTFWGvWygy3BmUqO81toB4gJyyH3MeEc677X/R/ew+L7vDo1yy/ittqco+65jwkHQE6HTzgT4bj7li5ntmGEggiQwOhVhzU8xRVGoNZ56g9lPOfWc0Xdje1pw5Fq8SbJ2O5t/zXy5VX4fs62IQ3cMyMJ1tyVZD93UmR0JOsVWY3hl21/m22TzI0+exrTsWu5MGNXbtbIPM23AKotqFYMseEjbKdVjrpAqp7XcIN+0Cgm4mqj7wPxL67EelZz2e7UXsLovjt87bHT1U/ZP4eVaHwjthhr4AL90/3bkD5Nsfz8qxrtLZUc4yPealOoVvgzPWBBIIII0IIgjyI5GpXDeHvffJbEnmeSjqfKtKxvCbF7W5bVj97Y/MampGEwiWly21Cr0A/E9TQ2Ycb+OBzGOE8MTD2wiDzZubHqf5cqm1zcuBRLEKBzJgfM1HGMDCbXiH3tl9Z+0P3ZpoOT7zvG4sW1zGT0A3J/QdSdBuaGOBYS5duNi8Rozf5ackUTB/Ex6zz0cxlhnZmJN1HAQGYkmdFB07rYyNdCZNXajStjRUBBuPZmHrtSXOwdT2lSpUfM6Kst7YY7vcU8Hwp+zH8O//AJTWi8ax3c2Llzmq6fvHRfxIoP4P2YR7Ye47EsDtlIBJ0IMmT/OraRlsyxHVPMZE7NWyyksWyjaWgaRoNYn25CCKj8RwqqSVkeIDLvEqG+KdSCSPlT3FcM2DcZDmVoJBBAlTIG/XXeoGJxz3T4zMTGgETqaNEiAS24dGdUq9pVw81oX8FxCdwozgREj4Yy5S3r1J5yeWlC/Hrwa9KsGgCWEQTvpA25az61Curr/fMTT1q3bNtyzMHHwgLIPqeVdfTUEAaZIrCuWkmzxiQRcE/u6e0TUPiYe4TcyELHSfOTTVlgGUkaAiedXeJxIKNDAypAjUzO0RtrFFRz5GBAgqRVx2fv27eZ3ALKCyyJ2UnrA1jrVQ1N3jpQ2oOKmPwYUybxtjF24WJY7kkn1NcUqKPo+4XhcViTh8VnXvF/ZujBYYaxqCDInfp51ysLUZOBIXY3jZwmLtXvsTluDkUbRgeumvqBWzdp/o0wmLBe0Bh7p1DWx4G/eTQe4g+tAfaD6Kr6S2CJxFsCdcqN6LrFzrIjymtV7J3LzYLDi4hRu6VWLHxAquWcpHxSNjTGEVL2rCUf0Ydm8RgPrNq+AVLIyOplW0YGOYO24FFd7DKUZbyi6bxylAJzSNEAO4A1kwPibTlPApzh162jXL11gMsWlnU6qHOUDUliQIEk5BTDky1vIvE8w/C74AAS0igQF7xiYAgDRIHzNVvHsNlyM9nNdQlrJ1YZ8pUkFfEQFJJWJIBIBy6Wt7il1/gAtL1YBnPnE5U983mBUZ0LEF3dyDIzNpMROUQs+cU5xIJ4h7g0jO1yfryd6oym3AtxOsFSNf4kJEmqbtl2HbHWrlzult4tPhZSo76B8L8p5BzBnkBRm1g2kOVi6KP8t8pGUbgEAGfNi0895EuzbVVAUAKNgNgPLoPKmzLCgIwZ8v8C4tcwl7MJictxDpInUEcmH4fOtfwuIW6iuhzIwkHqDQT9MfARh8YLqCExALx0cEC585VvVjUX6O+N5H+rufC+qTybmPQ/n60fpLsHYejMnVU+vqIaYrgGGuTmspJ5gZT81g1VX+w2Gb4TcT0YH/AHA0T0q0sQEOw9ZQ8N7MiyfBiMQB90OAPllq67rTVnP8bj8iKcpVA1ITkgSfjWdbjK3iGGEqVQHXVipcjoTuSNz6gV6ls/CgZ1jZywAMzOu8+QPLarGlS8NfaR8RveRsNhApJJljPkFncKOQ/OpNKlVgGJDMVKlSpRQY7TYW/duWbFuAjPnztsCCAFbTWCdOsjpRNc4QyrMzAk+tN30JAK6MpzLy1HL0IlT5E1cJi17oPPhI56H09eXzqSOV4EazzATOu2dtntAqNEOZjsYIjTqOv9kBorVSNwdudZffC52yfDmOX0nT8KPWS07+XEk0qVKuImvJS8IdlDDKJEgTrHLyqKcU4Q2ZAXNqCBv68hIoowv+Um3wLvp9mhDFXMzMdJJJ0rtKxmtc+wmSp3MQYsbhzbbKxUnfwmRrVtwW0FSQZLQTsI/Pz3qjZTEwY6xp868tYhkMqYNTBx3LWQsuMyx7RWvhYLE7n8gfxqgxB0qZicU1z4jPQchNQ8RtQut/4Gl1ClQAZHpzDXijq4iVIYTrqDNe4a7lZWKhgCDlbYwdj5Gtt4B2Q4VxCwL9qyUzaFVuODbYfEvxEcwdtoPOuYhqIW6h5wrF/WLdl7evfIHXoAQCSfIT84HOrd+G2LS577ZuRZyYk7BUHhB5AASfM1U9k8JbwWHZZZltlbFuYLMAocKNhJLnoIUTtNPtmdu8uQX5AbID9lf1bc+QgBuped1jY6AnKkZ27sOLcCA+86zlBOYLEaNBHIAV13S5s2UZojNAmOk7xqa6pVGXgYGIqoh2xwWcp34BBjMQwT/XGWPOYqL2+42LGHNtWi7eBVY3C/bfygaA9SKyWolsQqjT+ICTN7xdwC2zbjKTpzEcqicM4kj2VadVAVlGpD6DKANSSfh01kRvQZ9G/GSxbCXDKlSbc8o+JPSDIHKGq/fAnBscXKstgNcMzmKqrZl6ZipYAzvHpSycj2jNUqqwJww6+Yz9I3YXEY/DKylUe0S62ozMQYzAsDAaACFEiRGYzIBOCdjMPayuxN1xDAklQCNQQB+pNfQ+HvK6q6GVYBlI5giQflWH/THw+/gcQMVhnZbF8+JdCqXdyIMgBxLeuatDSbN+CJg3735BljSoR4Z2tLWC5Bu3lktaS0wAQbubgYhVA38P86cw/bvDn41uJ7Bh+Bn8K1IAamhVSqow/abCvteUfvSn+4CrZHBAIIIOxGoPvTyBBHc9pUqVKNFSpUqUUVKlSpRRVT8Sud26q0lbjeDWAlw6Fsx8KKBmbYyWPnVxTWISR8IYjUAxB5FTodGBKn1pA45iEoLVp7qtnunuyxCwApZJMZiOo6R59Kp+P9n1t2xctAjL8ctMjr6+lEKcYw7QAyWzlXMuaArEElRMfDoD5iKj8eusbLW7Qzu8Lpro2kztrB1o5T1KgWV8dQMpVx3gpVxWRN7BhLw3D5bSnUyJ1OgnWANhpFM8TwiurSPEBIP/AD0p9b6olkOyqWQEDygRJ5T/AHtTOOveEhdWIgRHznb3rtqDmtT8TCOd+fmC74p8gSTkmcvKajGpqYRycuUjrodPWpzcEWPiPPoOWn41Lb7QzxUWUQNNX9qcrpbWYN5AncDb1qjULuqYfEIBwcwg+jTD4F8Sy4/JkySmdii5sw3IIB0nQ1q/BcBZsrev2rYs2QubulzAMADkNwSZMeLbZlHIzhHAUBxNgMYU3UBJ6FxNfTVjAEW8pMSLcjfVMoPPUEKBXKGaFPInOBUBlBVgSpILMZ0yqWybJPh1Gp0B2qxqFdxC27jG4YDAZTrymV9fte56VKtXVcSpBB5io55xCgpxnHEyzi3bjEteY2rnd2wSFUKhkAwCxYGSd65Hb7GARmtnzNsT+BA/ChzGWDbuPbbQozIf4SR+k0zVRJmolFZUcR/GYt7rm5cYu7bsfwHkPIaUxUrhvDruIfu7KF23MaADqxOij135TRLY+jvFH43sr6MzfhlE/OlgmSa2uvykyv7B2WbH2cv2czN+6EZfzZR70bfSXi2XBtat/HfPdjyWQbjHyy6fxCpXBeCWOHWnuO+uWbl1tIA1gD7Kzy1J030oZy3uKYr9iukALmnLatnUM8fabUwNTAH2ZBukqDNluhyZifiOq+3s8CHX0R49rvDbYdQptM1oAGfCsFeZ5MBvpFWP0hcHGL4dibUS3dl0/ft+NfmRHvVlwLhKYWwlm3qFGpO7MTLMfMmT5bcqZ7TY/urDQYe4DbT1YEZo5hRLH086RObMp78TP6XmfJ/DOL3sOX7i4UzqUbQGVPUGdfPcVCrRuO9hrNrDXblvvHdFzSSORLFiNjpA5aCdTvnIreEoVg3IiFHf0c8RkPYJ28a+mzD5wfc0I8F4ecRftWQwQ3GC5jsJ5+fpU3BZsHjcvxG1cNtsuuYAlWgDfTWKTdRONwxNWpV4DOo2r2oQGKlSpUooqVKlSiipUqVKKQzwaxeLpcRQx8SvlBYDMCwGmvi1M8niuCgBgbAwOe21TSwVkc/ZOv7raNPkNG/hFVfH2vLfUWO7ZTo+afCygHWIiQRprV9Lc4ldikzNKVd6edKuMxOgkviN9XKQCMttEY67qI0nyjpVvhbyd2sEREchG2kcjrPlTHEVtHDqwYZoSdQfEECBSPsiATPr1qq4cjs8KzKNzE/35e9dzpjmsfumKwDA+mI9xDiWW+YGg0aeYHTpudedWt61nUjM0MB00/CqvFYUWyt0tnGYTsZnWZ/GrkGauldhAAKwX4jw42oMyDpO1Qg0f3NEfHmHdwdyRHt/f40N1U/EMocumTIp0OnKvor6Oe1S47DDMf29oBbg68g48mj5zWC4XhL3nASIiS3JeWp6+Q60X4HBDAK1607d8qmH1Htl2y+Rmuf+gtdmA4A94UNWlRAPOZuOMwq3UKMND8weRHQiqfsyrK11W+ycrdMwJE+419xVn2HVcbgrOJv+NrgMoJW2CGKkZJ8W32p8oqu7dX3wFyxdw1q0LNwNbuJlyAsozW4KjQx3gmDou1Z5pJbHqJpLrgisp6Mo+2/Y9rzHEYcAufjt6DNAgMp2zRoQd4Go5hvDuzOKvXBbFl01hmuIyKvUkkCfQan8aJk+lvDx4sPeDcwDbP4lh+VWD/SADAt4Z2dtFUsJJOwAUMWPkKtOktP/AFk1/EVrXG4Qj4Dwa3hbQt2h5sx3dvvH9BsKkYzHJbHiOsE5RqYG5jkPMwPOgvE9ocYmKtJjV+q2Cys6qIc220nvMxyqDvlhgAdjWif9BsWyvdggvcBEsXAOrs3iJzGFJBbNByxECqgBkj2kbXZQrEcNyD7zO/pT4Jint2rly4BhiRNtARkciVNxifHOo0AAMDczWg9gnwxwVv6oi20GjIDJVxowY7s2xzHUgg7RU3i/CvrFo2b2V7bFc2hUwjq/ImSSu4yxv5VnfC7z8I4gbN0k4e7AzH7pMJdOwDKfC+2knktMzspAz5f7GKqtNRSQB+0XJ/8AQ9R+o7HxNQx+NSzbe7dYIiKWZjyArNsNx8Y+cSJCyyIp+wgaOR+JoDE+g2UVQfSjx+9iL97C3P2Vqy+RUP23IBS40aMGBlV1EEc9gDsz2gvYNiEXvFuHRfvEaSIEzt7cq2NLpdqiw9mYtr78qJsS6rDa6QfPlWAY8KLtwJGUO2WNokxHlFG3HPpCNy0Us22tswKsSQYBBGhGszQFRqjEjShXOZ6pov7C3LX7TPIuscq3BcKEZlLaQwnVeusgUH1Z9nMEl7EW7dzNlZohdz/x18ttasPUnYMqZpvBsTbZCttw62zlBBnwxKzqeWmp5VYVS8M4Vbw7ZrBJt3IzBj4lzAG3plGkyNT9rz0uqp+IG2M8RUqVKlIxUqVKlFFSpUqUU8ZQRB1B0Ioc4Mz9/etMHZlcGZZpBXRzJgSAPwHKiSucM/d3cwE51y7TLLLAAbajMJ8hU0bacxmGQRMfzUqbyDr+de1yOJvQy7O8OQKLh1Yzp4TGunKVMcp5+lLjyraTvECqQ0QNM077fa5zVTwXjBssUIlCeUCCY113HvRBxrA9/bgNlgzJ1GgPntvXVqWR1ZjxOesBW3LdQOxeOFwZQkExMEnboNhpT3AsRupaNoU++3OpGCQWiyOQHnc81nSPUfnVbxO7LqwgNGuU+em2xitHPGYQMNlAOJccTysjAgkgSNDMnppQuaL8PdzKDr7gj86G+L2st1tIB1Hv/wAzUbItK2CVkjgnFu4LSshh+W3OI/GiG1bbEoWbNbUjTbxTE6GYEQNI50FUX8D4vb7tbZMEDYkn5E/lUFPoZLUJjzKOZt30SFVwPdLtauuoHk0XB6/EflRH2h4OmLsPZuSA0EMN1YGVYeh5bESDoayr6O+031fFFLqlLV0BWZtArCSjTtBkqY6gzArZ653WVmu4/wAxC6G31jMxbA/Qnde8zYrEotstMWczMw/ecAJ8m6edajwHszhsGP2FsBoguxLufIudY8hA8quKg8R4xYsf511EO+UmWPoo8R9hzqt7rLOCZYFVZU9vOAfW8Mcgm9bl7fU6eJP4hp6hTyqj+ibiCvaayxY3LOihmJ/ZsdMoPwwRlI5ALtNO4n6UsIl9LZV1Rmym68IBOzBT4iu0zECTrFUvamw3DeIpi7Im1dJYgbEn/Ot/xCHXznktD3VtUQxGP9/xNLRuNTUdNnntf19R/EP6zVaGe33Z763hjkE3rUvb28Wnit68mEfxBTsKIsPfW4iuhDKwDKRzBEg/KnKcgEYMDqsapw69iYNxy39d4f8AWFLHE4O3kuwYa5hyZS5O7FI1Mz8RO4rMv+put0XbbG2yjKpXQqIy6exPzrce1uCPDscuKRS1i8WzpEg5v860eXiHjUE7g8lrIe3PARg8Uy2zmsXALuHfcNafVdeZGqn92edaH4dqCVNLdiXfiGnQOL6x5X5/Q+o/cf6Yg+T1pUqQrVmfFXSHUQYPWvKn8C4fev3lTDrmuCXAkD4PFz05VPoRjNVw3Zu2LQDibsAlwzaPAgjYAAgQI2FSLFzMobqPkeY+dU2A7f2Cn7fMlwaMApOoMaH3/A+VWOBxAZrgCsgDBgGESHAaR5Zi3yqk9wEhh3JdKlSppGKlSpUooqVKlSiiri8sjTcEMPUGR89veu69FKKY7kFKua8rlczbk20crZgPFMgnkd5A2PvNWJ7Q3JBK2yV2MNz0P2qVKjDqbT20pNFbckSuxp71s7nU8hsB0FcMikRkUeYmfzpUqf628YAYx/DX26ko45jpoPSouJtd42Ztz0pUqca3UHtzIilF5AjX1Jep/D+VPYW2LbZhr5MAQfwpUqf6u77jJbFPBEsv8Q3Pup8m/qq14d9IGPsIEtX8qDQKVVwBvAzgwByHKlSqn6m23h2zEKUT8oxGeI9teIXxluYu8BzyEW5nrkA08qhW+011BAS365SCfMwwE17SpzqLK/yHEXhq/DDMh4jGtcuC6wBYCAI0q2xP0j4p7C4G5bsPbSMjsr94uXVYbPGg8O3w6GdaVKna57OHOY6jwzuTgj/ElcM+lzG4O2ti2mHdBJHeLcJEk+EEXB4Zk+/SKlf/AJ34h/7OD/0Xv/mpUqbGOBFvZ/M3Z5kPiv0u4zGWzYvWcKFYgyqXQwKnMCCbpAOnTYmqXiHHXxFm3hrqoVtkvbeGzpmPiQHNGQkzBB5dBSpU4O07h3F4r48PPl7x89ZlZ9QXqfw/lTti2qa5FfyeSNiORHX8BXlKpnVXY/MY20ThsGp1EjyB0Hzk11Zw+QhkZ1YbFTBHLcUqVL6q77jFtEdwLdw4uqAzKZAfUT5gRNXT9tr7HMUtSBlgK0Rv9/8AuTXtKoPqrs/mMfwkPJE5/wAbX/uWvk/9dL/G1/7lr5P/AF17Sqv6u77jF4FftPP8bX/uWvk/9dL/ABtf+5a+T/117SpfV3fcYvAr9p5/ja/9y18n/rpf42v/AHLXyf8Arr2lS+ru+4xeBX7Tz/G1/wC5a+T/ANde/wCNr/3LXyf+ulSpfV3fcYvAr9pQ9wPOlSpU+0RZ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298" name="Picture 10" descr="http://pic.pimg.tw/sana217/1368109505-2884408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2376264" cy="2376264"/>
          </a:xfrm>
          <a:prstGeom prst="rect">
            <a:avLst/>
          </a:prstGeom>
          <a:noFill/>
        </p:spPr>
      </p:pic>
      <p:pic>
        <p:nvPicPr>
          <p:cNvPr id="12300" name="Picture 12" descr="http://pic.pimg.tw/peachnote/1367614137-26854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481736"/>
            <a:ext cx="2376264" cy="2376264"/>
          </a:xfrm>
          <a:prstGeom prst="rect">
            <a:avLst/>
          </a:prstGeom>
          <a:noFill/>
        </p:spPr>
      </p:pic>
      <p:pic>
        <p:nvPicPr>
          <p:cNvPr id="12302" name="Picture 14" descr="http://pic.pimg.tw/otaku4739/1378390859-1786369256.png?v=13783908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625752"/>
            <a:ext cx="2504687" cy="2232248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6084168" y="458112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挫折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304" name="Picture 16" descr="http://news.xinhuanet.com/employment/2005-11/17/xinsrc_39211021709083591668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276872"/>
            <a:ext cx="2866178" cy="2232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我可能做不到？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大家看起來都很厲害，沒問題，只有我不行。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我覺得我其實沒有我想像中有能力。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怎麼辦？大家都複習完了，我怎麼還那麼多？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為什麼我很容易遺忘，而別人不會？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大家看起來一點都不緊張，我會緊張是因為我無法做到。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我一定無法在時間內完成複習。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我這次一定會表現得很不好。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第一科考差了，代表接下來會兵敗如山倒。</a:t>
            </a:r>
            <a:r>
              <a:rPr lang="en-US" altLang="zh-TW" dirty="0" smtClean="0"/>
              <a:t>……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可能出現的負面想法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我不行？</a:t>
            </a:r>
            <a:endParaRPr lang="en-US" altLang="zh-TW" dirty="0" smtClean="0"/>
          </a:p>
          <a:p>
            <a:r>
              <a:rPr lang="zh-TW" altLang="en-US" dirty="0" smtClean="0"/>
              <a:t>我做不到？</a:t>
            </a:r>
            <a:endParaRPr lang="en-US" altLang="zh-TW" dirty="0" smtClean="0"/>
          </a:p>
          <a:p>
            <a:r>
              <a:rPr lang="zh-TW" altLang="en-US" dirty="0" smtClean="0"/>
              <a:t>我很糟糕</a:t>
            </a:r>
            <a:r>
              <a:rPr lang="en-US" altLang="zh-TW" dirty="0" smtClean="0"/>
              <a:t>?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還是</a:t>
            </a:r>
            <a:r>
              <a:rPr lang="en-US" altLang="zh-TW" dirty="0" smtClean="0"/>
              <a:t>…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我需要休息！</a:t>
            </a:r>
            <a:endParaRPr lang="en-US" altLang="zh-TW" dirty="0" smtClean="0"/>
          </a:p>
          <a:p>
            <a:r>
              <a:rPr lang="zh-TW" altLang="en-US" dirty="0" smtClean="0"/>
              <a:t>我需要改變！</a:t>
            </a:r>
            <a:endParaRPr lang="en-US" altLang="zh-TW" dirty="0" smtClean="0"/>
          </a:p>
          <a:p>
            <a:r>
              <a:rPr lang="zh-TW" altLang="en-US" dirty="0" smtClean="0"/>
              <a:t>我需要調整方法！</a:t>
            </a:r>
            <a:endParaRPr lang="en-US" altLang="zh-TW" dirty="0" smtClean="0"/>
          </a:p>
          <a:p>
            <a:r>
              <a:rPr lang="zh-TW" altLang="en-US" dirty="0" smtClean="0"/>
              <a:t>我需要找人討論！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壓力下的訊息到底是要跟我們說啥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9218" name="Picture 2" descr="http://healthy.sju.edu.tw/error_pic/err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1800200" cy="1800200"/>
          </a:xfrm>
          <a:prstGeom prst="rect">
            <a:avLst/>
          </a:prstGeom>
          <a:noFill/>
        </p:spPr>
      </p:pic>
      <p:pic>
        <p:nvPicPr>
          <p:cNvPr id="9220" name="Picture 4" descr="http://www.iconpng.com/png/stickers/accep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壓力來了怎麼辦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Picture 2" descr="http://www.lnkp.gov.cn/qingshao/UploadFiles_9599/201010/201010042059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80264" cy="453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他人的期待變大變具體。</a:t>
            </a:r>
            <a:endParaRPr lang="en-US" altLang="zh-TW" dirty="0" smtClean="0"/>
          </a:p>
          <a:p>
            <a:r>
              <a:rPr lang="zh-TW" altLang="en-US" b="1" u="sng" dirty="0" smtClean="0"/>
              <a:t>自我的期許與目標的設立與現況表現出現差距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EX.</a:t>
            </a:r>
            <a:r>
              <a:rPr lang="zh-TW" altLang="en-US" dirty="0" smtClean="0"/>
              <a:t>理想目標與成就表現吻合程度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憂心重心轉移學業影響人際發展。</a:t>
            </a:r>
            <a:endParaRPr lang="en-US" altLang="zh-TW" dirty="0" smtClean="0"/>
          </a:p>
          <a:p>
            <a:r>
              <a:rPr lang="zh-TW" altLang="en-US" dirty="0" smtClean="0"/>
              <a:t>外在環境不確定因素增加。</a:t>
            </a:r>
            <a:endParaRPr lang="en-US" altLang="zh-TW" dirty="0" smtClean="0"/>
          </a:p>
          <a:p>
            <a:r>
              <a:rPr lang="zh-TW" altLang="en-US" b="1" u="sng" dirty="0" smtClean="0"/>
              <a:t>讀書規劃混亂，找不到優先順序或大範圍不易找出重點。</a:t>
            </a:r>
            <a:endParaRPr lang="en-US" altLang="zh-TW" b="1" u="sng" dirty="0" smtClean="0"/>
          </a:p>
          <a:p>
            <a:r>
              <a:rPr lang="zh-TW" altLang="en-US" b="1" u="sng" dirty="0" smtClean="0"/>
              <a:t>不確定適合自己的進路、興趣為何。</a:t>
            </a:r>
            <a:endParaRPr lang="en-US" altLang="zh-TW" b="1" u="sng" dirty="0" smtClean="0"/>
          </a:p>
          <a:p>
            <a:r>
              <a:rPr lang="zh-TW" altLang="en-US" dirty="0" smtClean="0"/>
              <a:t>對資訊掌握不足。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zh-TW" altLang="en-US" dirty="0" smtClean="0"/>
              <a:t>一、確認自己的壓力源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</a:t>
            </a:r>
            <a:r>
              <a:rPr lang="en-US" altLang="zh-TW" dirty="0" smtClean="0"/>
              <a:t>~</a:t>
            </a:r>
            <a:r>
              <a:rPr lang="zh-TW" altLang="en-US" dirty="0" smtClean="0"/>
              <a:t>九年級的壓力可能來自於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21096</TotalTime>
  <Words>481</Words>
  <Application>Microsoft Office PowerPoint</Application>
  <PresentationFormat>如螢幕大小 (4:3)</PresentationFormat>
  <Paragraphs>74</Paragraphs>
  <Slides>26</Slides>
  <Notes>1</Notes>
  <HiddenSlides>0</HiddenSlides>
  <MMClips>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匯合</vt:lpstr>
      <vt:lpstr>壓力調適~九年級的我</vt:lpstr>
      <vt:lpstr>壓力是甚麼?</vt:lpstr>
      <vt:lpstr>人對於壓力可能出現的反應?</vt:lpstr>
      <vt:lpstr>生理徵兆：</vt:lpstr>
      <vt:lpstr>心理/情緒的感受…</vt:lpstr>
      <vt:lpstr>可能出現的負面想法…</vt:lpstr>
      <vt:lpstr>壓力下的訊息到底是要跟我們說啥?</vt:lpstr>
      <vt:lpstr>壓力來了怎麼辦?</vt:lpstr>
      <vt:lpstr>一、確認自己的壓力源       ~九年級的壓力可能來自於…</vt:lpstr>
      <vt:lpstr>二、盡力完成每一歷程       每階段在抉擇前皆是練習過程。 </vt:lpstr>
      <vt:lpstr>三、轉化壓力：負向轉為正向</vt:lpstr>
      <vt:lpstr>改變對壓力挫折的態度</vt:lpstr>
      <vt:lpstr>改變對挫折的解釋方式</vt:lpstr>
      <vt:lpstr>經常給予自己肯定與鼓勵</vt:lpstr>
      <vt:lpstr>理解學習歷程必然會出現掙扎 鼓勵自己持續嘗試與前進</vt:lpstr>
      <vt:lpstr>四、尋求支持系統</vt:lpstr>
      <vt:lpstr>尋找志同道合、目標相近的夥伴</vt:lpstr>
      <vt:lpstr>家人的支持與理解</vt:lpstr>
      <vt:lpstr>與信任之師長進行對話</vt:lpstr>
      <vt:lpstr>尋求生命中的楷模典範</vt:lpstr>
      <vt:lpstr>六、規劃放空時段，尋求正向放鬆途徑</vt:lpstr>
      <vt:lpstr>你可以學習正確呼吸法</vt:lpstr>
      <vt:lpstr>也可以加入音樂 但音樂要有所選擇…</vt:lpstr>
      <vt:lpstr>也可以…運動，比如說…</vt:lpstr>
      <vt:lpstr>或是來點可愛版的…</vt:lpstr>
      <vt:lpstr>祝福大家成功掙脫自我的枷鎖，衝吧！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壓力調適~九年級的我</dc:title>
  <dc:creator>C.H</dc:creator>
  <cp:lastModifiedBy>C.H</cp:lastModifiedBy>
  <cp:revision>42</cp:revision>
  <dcterms:created xsi:type="dcterms:W3CDTF">2014-09-19T06:17:07Z</dcterms:created>
  <dcterms:modified xsi:type="dcterms:W3CDTF">2014-10-21T00:07:52Z</dcterms:modified>
</cp:coreProperties>
</file>