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</p:sldMasterIdLst>
  <p:notesMasterIdLst>
    <p:notesMasterId r:id="rId57"/>
  </p:notesMasterIdLst>
  <p:sldIdLst>
    <p:sldId id="256" r:id="rId2"/>
    <p:sldId id="263" r:id="rId3"/>
    <p:sldId id="257" r:id="rId4"/>
    <p:sldId id="258" r:id="rId5"/>
    <p:sldId id="262" r:id="rId6"/>
    <p:sldId id="261" r:id="rId7"/>
    <p:sldId id="260" r:id="rId8"/>
    <p:sldId id="259" r:id="rId9"/>
    <p:sldId id="265" r:id="rId10"/>
    <p:sldId id="269" r:id="rId11"/>
    <p:sldId id="266" r:id="rId12"/>
    <p:sldId id="285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267" r:id="rId28"/>
    <p:sldId id="295" r:id="rId29"/>
    <p:sldId id="305" r:id="rId30"/>
    <p:sldId id="308" r:id="rId31"/>
    <p:sldId id="309" r:id="rId32"/>
    <p:sldId id="306" r:id="rId33"/>
    <p:sldId id="307" r:id="rId34"/>
    <p:sldId id="286" r:id="rId35"/>
    <p:sldId id="296" r:id="rId36"/>
    <p:sldId id="297" r:id="rId37"/>
    <p:sldId id="299" r:id="rId38"/>
    <p:sldId id="288" r:id="rId39"/>
    <p:sldId id="289" r:id="rId40"/>
    <p:sldId id="290" r:id="rId41"/>
    <p:sldId id="287" r:id="rId42"/>
    <p:sldId id="310" r:id="rId43"/>
    <p:sldId id="291" r:id="rId44"/>
    <p:sldId id="301" r:id="rId45"/>
    <p:sldId id="292" r:id="rId46"/>
    <p:sldId id="294" r:id="rId47"/>
    <p:sldId id="293" r:id="rId48"/>
    <p:sldId id="303" r:id="rId49"/>
    <p:sldId id="304" r:id="rId50"/>
    <p:sldId id="298" r:id="rId51"/>
    <p:sldId id="311" r:id="rId52"/>
    <p:sldId id="302" r:id="rId53"/>
    <p:sldId id="329" r:id="rId54"/>
    <p:sldId id="330" r:id="rId55"/>
    <p:sldId id="328" r:id="rId5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-11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DE6D3-9C28-4F38-AE43-46D477C823AB}" type="datetimeFigureOut">
              <a:rPr lang="zh-TW" altLang="en-US" smtClean="0"/>
              <a:pPr/>
              <a:t>2014/12/9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1BC98-0B89-4496-91A9-7093B4572E8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40DDF-B8B2-4B5A-8AFF-8AA4B74A9115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4B57687-2DA3-41F0-8DC1-CB9A02DA10B8}" type="slidenum">
              <a:rPr lang="en-US" altLang="zh-TW"/>
              <a:pPr/>
              <a:t>‹#›</a:t>
            </a:fld>
            <a:endParaRPr lang="en-US" altLang="zh-TW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 rot="-545160">
            <a:off x="539750" y="4149725"/>
            <a:ext cx="649288" cy="719138"/>
            <a:chOff x="158" y="3158"/>
            <a:chExt cx="409" cy="454"/>
          </a:xfrm>
        </p:grpSpPr>
        <p:sp>
          <p:nvSpPr>
            <p:cNvPr id="3092" name="AutoShape 20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86" name="Oval 14"/>
            <p:cNvSpPr>
              <a:spLocks noChangeArrowheads="1"/>
            </p:cNvSpPr>
            <p:nvPr userDrawn="1"/>
          </p:nvSpPr>
          <p:spPr bwMode="auto">
            <a:xfrm>
              <a:off x="226" y="3158"/>
              <a:ext cx="273" cy="341"/>
            </a:xfrm>
            <a:prstGeom prst="ellipse">
              <a:avLst/>
            </a:prstGeom>
            <a:solidFill>
              <a:srgbClr val="99CC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" name="Group 15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3079" name="AutoShape 7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080" name="AutoShape 8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4" name="Group 16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3089" name="AutoShape 17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090" name="AutoShape 18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091" name="AutoShape 19"/>
            <p:cNvSpPr>
              <a:spLocks noChangeArrowheads="1"/>
            </p:cNvSpPr>
            <p:nvPr userDrawn="1"/>
          </p:nvSpPr>
          <p:spPr bwMode="auto">
            <a:xfrm rot="5400000">
              <a:off x="325" y="3506"/>
              <a:ext cx="76" cy="135"/>
            </a:xfrm>
            <a:prstGeom prst="flowChartDelay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 rot="-750104">
            <a:off x="8388350" y="1196975"/>
            <a:ext cx="325438" cy="361950"/>
            <a:chOff x="158" y="3158"/>
            <a:chExt cx="409" cy="454"/>
          </a:xfrm>
        </p:grpSpPr>
        <p:sp>
          <p:nvSpPr>
            <p:cNvPr id="3100" name="AutoShape 28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01" name="Oval 29"/>
            <p:cNvSpPr>
              <a:spLocks noChangeArrowheads="1"/>
            </p:cNvSpPr>
            <p:nvPr userDrawn="1"/>
          </p:nvSpPr>
          <p:spPr bwMode="auto">
            <a:xfrm>
              <a:off x="226" y="3158"/>
              <a:ext cx="273" cy="341"/>
            </a:xfrm>
            <a:prstGeom prst="ellipse">
              <a:avLst/>
            </a:prstGeom>
            <a:solidFill>
              <a:srgbClr val="99CC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6" name="Group 30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3103" name="AutoShape 3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04" name="AutoShape 3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7" name="Group 33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3106" name="AutoShape 3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07" name="AutoShape 35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08" name="AutoShape 36"/>
            <p:cNvSpPr>
              <a:spLocks noChangeArrowheads="1"/>
            </p:cNvSpPr>
            <p:nvPr userDrawn="1"/>
          </p:nvSpPr>
          <p:spPr bwMode="auto">
            <a:xfrm rot="5400000">
              <a:off x="325" y="3506"/>
              <a:ext cx="76" cy="135"/>
            </a:xfrm>
            <a:prstGeom prst="flowChartDelay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 rot="-240497">
            <a:off x="8243888" y="4868863"/>
            <a:ext cx="454025" cy="503237"/>
            <a:chOff x="158" y="3158"/>
            <a:chExt cx="409" cy="454"/>
          </a:xfrm>
        </p:grpSpPr>
        <p:sp>
          <p:nvSpPr>
            <p:cNvPr id="3110" name="AutoShape 38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11" name="Oval 39"/>
            <p:cNvSpPr>
              <a:spLocks noChangeArrowheads="1"/>
            </p:cNvSpPr>
            <p:nvPr userDrawn="1"/>
          </p:nvSpPr>
          <p:spPr bwMode="auto">
            <a:xfrm>
              <a:off x="226" y="3158"/>
              <a:ext cx="273" cy="341"/>
            </a:xfrm>
            <a:prstGeom prst="ellipse">
              <a:avLst/>
            </a:prstGeom>
            <a:solidFill>
              <a:srgbClr val="99CC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9" name="Group 40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3113" name="AutoShape 4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14" name="AutoShape 4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0" name="Group 43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3116" name="AutoShape 4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17" name="AutoShape 45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18" name="AutoShape 46"/>
            <p:cNvSpPr>
              <a:spLocks noChangeArrowheads="1"/>
            </p:cNvSpPr>
            <p:nvPr userDrawn="1"/>
          </p:nvSpPr>
          <p:spPr bwMode="auto">
            <a:xfrm rot="5400000">
              <a:off x="325" y="3506"/>
              <a:ext cx="76" cy="135"/>
            </a:xfrm>
            <a:prstGeom prst="flowChartDelay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1" name="Group 77"/>
          <p:cNvGrpSpPr>
            <a:grpSpLocks/>
          </p:cNvGrpSpPr>
          <p:nvPr/>
        </p:nvGrpSpPr>
        <p:grpSpPr bwMode="auto">
          <a:xfrm>
            <a:off x="2627313" y="5805488"/>
            <a:ext cx="519112" cy="576262"/>
            <a:chOff x="1655" y="3657"/>
            <a:chExt cx="327" cy="363"/>
          </a:xfrm>
        </p:grpSpPr>
        <p:sp>
          <p:nvSpPr>
            <p:cNvPr id="3120" name="AutoShape 48"/>
            <p:cNvSpPr>
              <a:spLocks noChangeArrowheads="1"/>
            </p:cNvSpPr>
            <p:nvPr userDrawn="1"/>
          </p:nvSpPr>
          <p:spPr bwMode="auto">
            <a:xfrm>
              <a:off x="1737" y="3898"/>
              <a:ext cx="163" cy="9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21" name="Oval 49"/>
            <p:cNvSpPr>
              <a:spLocks noChangeArrowheads="1"/>
            </p:cNvSpPr>
            <p:nvPr userDrawn="1"/>
          </p:nvSpPr>
          <p:spPr bwMode="auto">
            <a:xfrm>
              <a:off x="1709" y="3657"/>
              <a:ext cx="219" cy="273"/>
            </a:xfrm>
            <a:prstGeom prst="ellipse">
              <a:avLst/>
            </a:prstGeom>
            <a:solidFill>
              <a:srgbClr val="0000FF">
                <a:alpha val="6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12" name="Group 50"/>
            <p:cNvGrpSpPr>
              <a:grpSpLocks/>
            </p:cNvGrpSpPr>
            <p:nvPr userDrawn="1"/>
          </p:nvGrpSpPr>
          <p:grpSpPr bwMode="auto">
            <a:xfrm>
              <a:off x="1655" y="3657"/>
              <a:ext cx="327" cy="273"/>
              <a:chOff x="1156" y="436"/>
              <a:chExt cx="545" cy="409"/>
            </a:xfrm>
          </p:grpSpPr>
          <p:sp>
            <p:nvSpPr>
              <p:cNvPr id="3123" name="AutoShape 5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99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24" name="AutoShape 5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99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3" name="Group 53"/>
            <p:cNvGrpSpPr>
              <a:grpSpLocks/>
            </p:cNvGrpSpPr>
            <p:nvPr userDrawn="1"/>
          </p:nvGrpSpPr>
          <p:grpSpPr bwMode="auto">
            <a:xfrm>
              <a:off x="1765" y="3657"/>
              <a:ext cx="107" cy="272"/>
              <a:chOff x="1156" y="436"/>
              <a:chExt cx="545" cy="409"/>
            </a:xfrm>
          </p:grpSpPr>
          <p:sp>
            <p:nvSpPr>
              <p:cNvPr id="3126" name="AutoShape 5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27" name="AutoShape 55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28" name="AutoShape 56"/>
            <p:cNvSpPr>
              <a:spLocks noChangeArrowheads="1"/>
            </p:cNvSpPr>
            <p:nvPr userDrawn="1"/>
          </p:nvSpPr>
          <p:spPr bwMode="auto">
            <a:xfrm rot="5400000">
              <a:off x="1788" y="3936"/>
              <a:ext cx="61" cy="107"/>
            </a:xfrm>
            <a:prstGeom prst="flowChartDelay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4" name="Group 67"/>
          <p:cNvGrpSpPr>
            <a:grpSpLocks/>
          </p:cNvGrpSpPr>
          <p:nvPr/>
        </p:nvGrpSpPr>
        <p:grpSpPr bwMode="auto">
          <a:xfrm rot="846238">
            <a:off x="1692275" y="765175"/>
            <a:ext cx="908050" cy="1009650"/>
            <a:chOff x="158" y="3158"/>
            <a:chExt cx="409" cy="454"/>
          </a:xfrm>
        </p:grpSpPr>
        <p:sp>
          <p:nvSpPr>
            <p:cNvPr id="3140" name="AutoShape 68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41" name="Oval 69"/>
            <p:cNvSpPr>
              <a:spLocks noChangeArrowheads="1"/>
            </p:cNvSpPr>
            <p:nvPr userDrawn="1"/>
          </p:nvSpPr>
          <p:spPr bwMode="auto">
            <a:xfrm>
              <a:off x="226" y="3158"/>
              <a:ext cx="273" cy="341"/>
            </a:xfrm>
            <a:prstGeom prst="ellipse">
              <a:avLst/>
            </a:prstGeom>
            <a:solidFill>
              <a:srgbClr val="99CC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15" name="Group 70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3143" name="AutoShape 7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44" name="AutoShape 7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6" name="Group 73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3146" name="AutoShape 7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47" name="AutoShape 75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48" name="AutoShape 76"/>
            <p:cNvSpPr>
              <a:spLocks noChangeArrowheads="1"/>
            </p:cNvSpPr>
            <p:nvPr userDrawn="1"/>
          </p:nvSpPr>
          <p:spPr bwMode="auto">
            <a:xfrm rot="5400000">
              <a:off x="325" y="3506"/>
              <a:ext cx="76" cy="135"/>
            </a:xfrm>
            <a:prstGeom prst="flowChartDelay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7" name="Group 78"/>
          <p:cNvGrpSpPr>
            <a:grpSpLocks/>
          </p:cNvGrpSpPr>
          <p:nvPr/>
        </p:nvGrpSpPr>
        <p:grpSpPr bwMode="auto">
          <a:xfrm rot="725685">
            <a:off x="179388" y="5876925"/>
            <a:ext cx="323850" cy="360363"/>
            <a:chOff x="1655" y="3657"/>
            <a:chExt cx="327" cy="363"/>
          </a:xfrm>
        </p:grpSpPr>
        <p:sp>
          <p:nvSpPr>
            <p:cNvPr id="3151" name="AutoShape 79"/>
            <p:cNvSpPr>
              <a:spLocks noChangeArrowheads="1"/>
            </p:cNvSpPr>
            <p:nvPr userDrawn="1"/>
          </p:nvSpPr>
          <p:spPr bwMode="auto">
            <a:xfrm>
              <a:off x="1737" y="3898"/>
              <a:ext cx="163" cy="9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52" name="Oval 80"/>
            <p:cNvSpPr>
              <a:spLocks noChangeArrowheads="1"/>
            </p:cNvSpPr>
            <p:nvPr userDrawn="1"/>
          </p:nvSpPr>
          <p:spPr bwMode="auto">
            <a:xfrm>
              <a:off x="1709" y="3657"/>
              <a:ext cx="219" cy="273"/>
            </a:xfrm>
            <a:prstGeom prst="ellipse">
              <a:avLst/>
            </a:prstGeom>
            <a:solidFill>
              <a:srgbClr val="0000FF">
                <a:alpha val="6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18" name="Group 81"/>
            <p:cNvGrpSpPr>
              <a:grpSpLocks/>
            </p:cNvGrpSpPr>
            <p:nvPr userDrawn="1"/>
          </p:nvGrpSpPr>
          <p:grpSpPr bwMode="auto">
            <a:xfrm>
              <a:off x="1655" y="3657"/>
              <a:ext cx="327" cy="273"/>
              <a:chOff x="1156" y="436"/>
              <a:chExt cx="545" cy="409"/>
            </a:xfrm>
          </p:grpSpPr>
          <p:sp>
            <p:nvSpPr>
              <p:cNvPr id="3154" name="AutoShape 82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99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55" name="AutoShape 83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99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9" name="Group 84"/>
            <p:cNvGrpSpPr>
              <a:grpSpLocks/>
            </p:cNvGrpSpPr>
            <p:nvPr userDrawn="1"/>
          </p:nvGrpSpPr>
          <p:grpSpPr bwMode="auto">
            <a:xfrm>
              <a:off x="1765" y="3657"/>
              <a:ext cx="107" cy="272"/>
              <a:chOff x="1156" y="436"/>
              <a:chExt cx="545" cy="409"/>
            </a:xfrm>
          </p:grpSpPr>
          <p:sp>
            <p:nvSpPr>
              <p:cNvPr id="3157" name="AutoShape 85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58" name="AutoShape 86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59" name="AutoShape 87"/>
            <p:cNvSpPr>
              <a:spLocks noChangeArrowheads="1"/>
            </p:cNvSpPr>
            <p:nvPr userDrawn="1"/>
          </p:nvSpPr>
          <p:spPr bwMode="auto">
            <a:xfrm rot="5400000">
              <a:off x="1788" y="3936"/>
              <a:ext cx="61" cy="107"/>
            </a:xfrm>
            <a:prstGeom prst="flowChartDelay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0" name="Group 98"/>
          <p:cNvGrpSpPr>
            <a:grpSpLocks/>
          </p:cNvGrpSpPr>
          <p:nvPr/>
        </p:nvGrpSpPr>
        <p:grpSpPr bwMode="auto">
          <a:xfrm rot="-1365059">
            <a:off x="395288" y="1196975"/>
            <a:ext cx="584200" cy="638175"/>
            <a:chOff x="2438" y="710"/>
            <a:chExt cx="368" cy="402"/>
          </a:xfrm>
        </p:grpSpPr>
        <p:sp>
          <p:nvSpPr>
            <p:cNvPr id="3161" name="AutoShape 89"/>
            <p:cNvSpPr>
              <a:spLocks noChangeArrowheads="1"/>
            </p:cNvSpPr>
            <p:nvPr userDrawn="1"/>
          </p:nvSpPr>
          <p:spPr bwMode="auto">
            <a:xfrm rot="846238">
              <a:off x="2489" y="977"/>
              <a:ext cx="184" cy="10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62" name="Oval 90"/>
            <p:cNvSpPr>
              <a:spLocks noChangeArrowheads="1"/>
            </p:cNvSpPr>
            <p:nvPr userDrawn="1"/>
          </p:nvSpPr>
          <p:spPr bwMode="auto">
            <a:xfrm rot="846238">
              <a:off x="2499" y="710"/>
              <a:ext cx="246" cy="307"/>
            </a:xfrm>
            <a:prstGeom prst="ellipse">
              <a:avLst/>
            </a:prstGeom>
            <a:solidFill>
              <a:srgbClr val="CCFF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21" name="Group 91"/>
            <p:cNvGrpSpPr>
              <a:grpSpLocks/>
            </p:cNvGrpSpPr>
            <p:nvPr userDrawn="1"/>
          </p:nvGrpSpPr>
          <p:grpSpPr bwMode="auto">
            <a:xfrm rot="846238">
              <a:off x="2438" y="710"/>
              <a:ext cx="368" cy="307"/>
              <a:chOff x="1156" y="436"/>
              <a:chExt cx="545" cy="409"/>
            </a:xfrm>
          </p:grpSpPr>
          <p:sp>
            <p:nvSpPr>
              <p:cNvPr id="3164" name="AutoShape 92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CC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65" name="AutoShape 93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CC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22" name="Group 94"/>
            <p:cNvGrpSpPr>
              <a:grpSpLocks/>
            </p:cNvGrpSpPr>
            <p:nvPr userDrawn="1"/>
          </p:nvGrpSpPr>
          <p:grpSpPr bwMode="auto">
            <a:xfrm rot="846238">
              <a:off x="2561" y="710"/>
              <a:ext cx="122" cy="306"/>
              <a:chOff x="1156" y="436"/>
              <a:chExt cx="545" cy="409"/>
            </a:xfrm>
          </p:grpSpPr>
          <p:sp>
            <p:nvSpPr>
              <p:cNvPr id="3167" name="AutoShape 95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96969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68" name="AutoShape 96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96969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69" name="AutoShape 97"/>
            <p:cNvSpPr>
              <a:spLocks noChangeArrowheads="1"/>
            </p:cNvSpPr>
            <p:nvPr userDrawn="1"/>
          </p:nvSpPr>
          <p:spPr bwMode="auto">
            <a:xfrm rot="6246238">
              <a:off x="2534" y="1017"/>
              <a:ext cx="68" cy="122"/>
            </a:xfrm>
            <a:prstGeom prst="flowChartDelay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3" name="Group 99"/>
          <p:cNvGrpSpPr>
            <a:grpSpLocks/>
          </p:cNvGrpSpPr>
          <p:nvPr/>
        </p:nvGrpSpPr>
        <p:grpSpPr bwMode="auto">
          <a:xfrm rot="-617477">
            <a:off x="6011863" y="5734050"/>
            <a:ext cx="395287" cy="431800"/>
            <a:chOff x="2438" y="710"/>
            <a:chExt cx="368" cy="402"/>
          </a:xfrm>
        </p:grpSpPr>
        <p:sp>
          <p:nvSpPr>
            <p:cNvPr id="3172" name="AutoShape 100"/>
            <p:cNvSpPr>
              <a:spLocks noChangeArrowheads="1"/>
            </p:cNvSpPr>
            <p:nvPr userDrawn="1"/>
          </p:nvSpPr>
          <p:spPr bwMode="auto">
            <a:xfrm rot="846238">
              <a:off x="2489" y="977"/>
              <a:ext cx="184" cy="10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73" name="Oval 101"/>
            <p:cNvSpPr>
              <a:spLocks noChangeArrowheads="1"/>
            </p:cNvSpPr>
            <p:nvPr userDrawn="1"/>
          </p:nvSpPr>
          <p:spPr bwMode="auto">
            <a:xfrm rot="846238">
              <a:off x="2499" y="710"/>
              <a:ext cx="246" cy="307"/>
            </a:xfrm>
            <a:prstGeom prst="ellipse">
              <a:avLst/>
            </a:prstGeom>
            <a:solidFill>
              <a:srgbClr val="CCFF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24" name="Group 102"/>
            <p:cNvGrpSpPr>
              <a:grpSpLocks/>
            </p:cNvGrpSpPr>
            <p:nvPr userDrawn="1"/>
          </p:nvGrpSpPr>
          <p:grpSpPr bwMode="auto">
            <a:xfrm rot="846238">
              <a:off x="2438" y="710"/>
              <a:ext cx="368" cy="307"/>
              <a:chOff x="1156" y="436"/>
              <a:chExt cx="545" cy="409"/>
            </a:xfrm>
          </p:grpSpPr>
          <p:sp>
            <p:nvSpPr>
              <p:cNvPr id="3175" name="AutoShape 103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CC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76" name="AutoShape 104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CC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25" name="Group 105"/>
            <p:cNvGrpSpPr>
              <a:grpSpLocks/>
            </p:cNvGrpSpPr>
            <p:nvPr userDrawn="1"/>
          </p:nvGrpSpPr>
          <p:grpSpPr bwMode="auto">
            <a:xfrm rot="846238">
              <a:off x="2561" y="710"/>
              <a:ext cx="122" cy="306"/>
              <a:chOff x="1156" y="436"/>
              <a:chExt cx="545" cy="409"/>
            </a:xfrm>
          </p:grpSpPr>
          <p:sp>
            <p:nvSpPr>
              <p:cNvPr id="3178" name="AutoShape 106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96969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79" name="AutoShape 107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96969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80" name="AutoShape 108"/>
            <p:cNvSpPr>
              <a:spLocks noChangeArrowheads="1"/>
            </p:cNvSpPr>
            <p:nvPr userDrawn="1"/>
          </p:nvSpPr>
          <p:spPr bwMode="auto">
            <a:xfrm rot="6246238">
              <a:off x="2534" y="1017"/>
              <a:ext cx="68" cy="122"/>
            </a:xfrm>
            <a:prstGeom prst="flowChartDelay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3181" name="Cloud"/>
          <p:cNvSpPr>
            <a:spLocks noChangeAspect="1" noEditPoints="1" noChangeArrowheads="1"/>
          </p:cNvSpPr>
          <p:nvPr/>
        </p:nvSpPr>
        <p:spPr bwMode="auto">
          <a:xfrm>
            <a:off x="250825" y="5589588"/>
            <a:ext cx="1800225" cy="476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82" name="Cloud"/>
          <p:cNvSpPr>
            <a:spLocks noChangeAspect="1" noEditPoints="1" noChangeArrowheads="1"/>
          </p:cNvSpPr>
          <p:nvPr/>
        </p:nvSpPr>
        <p:spPr bwMode="auto">
          <a:xfrm>
            <a:off x="8316913" y="3716338"/>
            <a:ext cx="649287" cy="22066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83" name="Cloud"/>
          <p:cNvSpPr>
            <a:spLocks noChangeAspect="1" noEditPoints="1" noChangeArrowheads="1"/>
          </p:cNvSpPr>
          <p:nvPr/>
        </p:nvSpPr>
        <p:spPr bwMode="auto">
          <a:xfrm>
            <a:off x="539750" y="1484313"/>
            <a:ext cx="2665413" cy="560387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84" name="Cloud"/>
          <p:cNvSpPr>
            <a:spLocks noChangeAspect="1" noEditPoints="1" noChangeArrowheads="1"/>
          </p:cNvSpPr>
          <p:nvPr/>
        </p:nvSpPr>
        <p:spPr bwMode="auto">
          <a:xfrm>
            <a:off x="3348038" y="1557338"/>
            <a:ext cx="647700" cy="1714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3185" name="Cloud"/>
          <p:cNvSpPr>
            <a:spLocks noChangeAspect="1" noEditPoints="1" noChangeArrowheads="1"/>
          </p:cNvSpPr>
          <p:nvPr/>
        </p:nvSpPr>
        <p:spPr bwMode="auto">
          <a:xfrm>
            <a:off x="7596188" y="3860800"/>
            <a:ext cx="1079500" cy="2857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grpSp>
        <p:nvGrpSpPr>
          <p:cNvPr id="26" name="Group 114"/>
          <p:cNvGrpSpPr>
            <a:grpSpLocks/>
          </p:cNvGrpSpPr>
          <p:nvPr/>
        </p:nvGrpSpPr>
        <p:grpSpPr bwMode="auto">
          <a:xfrm>
            <a:off x="9144000" y="0"/>
            <a:ext cx="863600" cy="863600"/>
            <a:chOff x="1655" y="3657"/>
            <a:chExt cx="327" cy="363"/>
          </a:xfrm>
        </p:grpSpPr>
        <p:sp>
          <p:nvSpPr>
            <p:cNvPr id="3187" name="AutoShape 115"/>
            <p:cNvSpPr>
              <a:spLocks noChangeArrowheads="1"/>
            </p:cNvSpPr>
            <p:nvPr userDrawn="1"/>
          </p:nvSpPr>
          <p:spPr bwMode="auto">
            <a:xfrm>
              <a:off x="1737" y="3898"/>
              <a:ext cx="163" cy="9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88" name="Oval 116"/>
            <p:cNvSpPr>
              <a:spLocks noChangeArrowheads="1"/>
            </p:cNvSpPr>
            <p:nvPr userDrawn="1"/>
          </p:nvSpPr>
          <p:spPr bwMode="auto">
            <a:xfrm>
              <a:off x="1709" y="3657"/>
              <a:ext cx="219" cy="273"/>
            </a:xfrm>
            <a:prstGeom prst="ellipse">
              <a:avLst/>
            </a:prstGeom>
            <a:solidFill>
              <a:srgbClr val="0000FF">
                <a:alpha val="6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27" name="Group 117"/>
            <p:cNvGrpSpPr>
              <a:grpSpLocks/>
            </p:cNvGrpSpPr>
            <p:nvPr userDrawn="1"/>
          </p:nvGrpSpPr>
          <p:grpSpPr bwMode="auto">
            <a:xfrm>
              <a:off x="1655" y="3657"/>
              <a:ext cx="327" cy="273"/>
              <a:chOff x="1156" y="436"/>
              <a:chExt cx="545" cy="409"/>
            </a:xfrm>
          </p:grpSpPr>
          <p:sp>
            <p:nvSpPr>
              <p:cNvPr id="3190" name="AutoShape 118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99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91" name="AutoShape 119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99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28" name="Group 120"/>
            <p:cNvGrpSpPr>
              <a:grpSpLocks/>
            </p:cNvGrpSpPr>
            <p:nvPr userDrawn="1"/>
          </p:nvGrpSpPr>
          <p:grpSpPr bwMode="auto">
            <a:xfrm>
              <a:off x="1765" y="3657"/>
              <a:ext cx="107" cy="272"/>
              <a:chOff x="1156" y="436"/>
              <a:chExt cx="545" cy="409"/>
            </a:xfrm>
          </p:grpSpPr>
          <p:sp>
            <p:nvSpPr>
              <p:cNvPr id="3193" name="AutoShape 12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194" name="AutoShape 12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195" name="AutoShape 123"/>
            <p:cNvSpPr>
              <a:spLocks noChangeArrowheads="1"/>
            </p:cNvSpPr>
            <p:nvPr userDrawn="1"/>
          </p:nvSpPr>
          <p:spPr bwMode="auto">
            <a:xfrm rot="5400000">
              <a:off x="1788" y="3936"/>
              <a:ext cx="61" cy="107"/>
            </a:xfrm>
            <a:prstGeom prst="flowChartDelay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9" name="Group 124"/>
          <p:cNvGrpSpPr>
            <a:grpSpLocks/>
          </p:cNvGrpSpPr>
          <p:nvPr/>
        </p:nvGrpSpPr>
        <p:grpSpPr bwMode="auto">
          <a:xfrm rot="226018">
            <a:off x="7740650" y="1628775"/>
            <a:ext cx="288925" cy="352425"/>
            <a:chOff x="158" y="3158"/>
            <a:chExt cx="409" cy="454"/>
          </a:xfrm>
        </p:grpSpPr>
        <p:sp>
          <p:nvSpPr>
            <p:cNvPr id="3197" name="AutoShape 125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98" name="Oval 126"/>
            <p:cNvSpPr>
              <a:spLocks noChangeArrowheads="1"/>
            </p:cNvSpPr>
            <p:nvPr userDrawn="1"/>
          </p:nvSpPr>
          <p:spPr bwMode="auto">
            <a:xfrm>
              <a:off x="226" y="3158"/>
              <a:ext cx="273" cy="341"/>
            </a:xfrm>
            <a:prstGeom prst="ellipse">
              <a:avLst/>
            </a:prstGeom>
            <a:solidFill>
              <a:srgbClr val="99CC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0" name="Group 127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3200" name="AutoShape 128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01" name="AutoShape 129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31" name="Group 130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3203" name="AutoShape 13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3204" name="AutoShape 13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3205" name="AutoShape 133"/>
            <p:cNvSpPr>
              <a:spLocks noChangeArrowheads="1"/>
            </p:cNvSpPr>
            <p:nvPr userDrawn="1"/>
          </p:nvSpPr>
          <p:spPr bwMode="auto">
            <a:xfrm rot="5400000">
              <a:off x="325" y="3506"/>
              <a:ext cx="76" cy="135"/>
            </a:xfrm>
            <a:prstGeom prst="flowChartDelay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2948E-6 C -0.00538 -0.00485 -0.01128 -0.01202 -0.01736 -0.01479 C -0.0191 -0.02219 -0.02257 -0.02867 -0.01892 -0.03606 C -0.01684 -0.04046 -0.00642 -0.0437 -0.00469 -0.04439 C 0.00174 -0.04716 0.00799 -0.05017 0.01441 -0.05294 C 0.01997 -0.06404 0.02257 -0.08185 0.01111 -0.0867 C 0.00365 -0.09341 0.00816 -0.09017 -0.00312 -0.09526 C -0.00746 -0.09734 -0.01198 -0.10427 -0.0158 -0.10774 C -0.01632 -0.10982 -0.01805 -0.11213 -0.01736 -0.11422 C -0.01614 -0.11815 -0.00312 -0.12254 -0.00312 -0.12254 C 0.0059 -0.12647 0.01493 -0.12924 0.02396 -0.13317 C 0.02708 -0.13456 0.03021 -0.13595 0.03333 -0.13734 C 0.0349 -0.13803 0.0382 -0.13965 0.0382 -0.13965 C 0.04063 -0.14959 0.04149 -0.15306 0.03333 -0.15653 C 0.02326 -0.16554 0.01528 -0.16531 0.0033 -0.16693 C -0.00382 -0.16948 -0.00694 -0.17017 -0.00937 -0.17965 C -0.00903 -0.18659 -0.00903 -0.20901 -0.00469 -0.2178 C -0.00156 -0.22404 0.00799 -0.2326 0.00799 -0.2326 C 0.01615 -0.24878 0.00556 -0.23075 0.01597 -0.24092 C 0.02031 -0.24508 0.0342 -0.26196 0.03663 -0.26843 " pathEditMode="relative" ptsTypes="fffffffffffffffffff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19653E-6 C -0.04219 0.00162 -0.04635 -0.00879 -0.07153 0.0148 C -0.07726 0.02011 -0.08715 0.02104 -0.09375 0.02335 C -0.09479 0.02381 -0.10504 0.02821 -0.10799 0.02959 C -0.10955 0.03029 -0.11267 0.03167 -0.11267 0.03167 C -0.16806 0.03006 -0.20677 0.02797 -0.26198 0.02959 C -0.27083 0.03792 -0.27813 0.04925 -0.28576 0.05919 C -0.2934 0.06913 -0.28385 0.06358 -0.29375 0.06774 C -0.29844 0.07722 -0.30295 0.083 -0.31111 0.0867 C -0.32795 0.08532 -0.33767 0.08485 -0.35243 0.07838 C -0.36024 0.06728 -0.36719 0.06451 -0.37778 0.06127 C -0.38629 0.06196 -0.39479 0.06243 -0.4033 0.06358 C -0.41024 0.06451 -0.41198 0.0726 -0.41597 0.07838 C -0.42344 0.08948 -0.42326 0.08878 -0.43021 0.09526 C -0.43611 0.09456 -0.44201 0.09433 -0.44774 0.09318 C -0.4559 0.09156 -0.45208 0.0911 -0.45885 0.0867 C -0.46563 0.08231 -0.48108 0.07884 -0.48108 0.06566 " pathEditMode="relative" ptsTypes="ffffffffffffffffA">
                                      <p:cBhvr>
                                        <p:cTn id="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88 0.14104 C -0.03733 0.13295 -0.0257 0.1348 -0.01511 0.13041 C -0.01198 0.12902 -0.00868 0.12763 -0.00556 0.12624 C -0.004 0.12555 -0.00087 0.12416 -0.00087 0.12416 C 0.00642 0.11491 0.00937 0.10752 0.0118 0.09457 C 0.01128 0.08763 0.01111 0.08046 0.01024 0.07353 C 0.00885 0.06197 0.00052 0.05503 -0.004 0.04601 C -0.00747 0.03145 -0.00955 0.03121 0.00069 0.02058 C 0.00364 0.01734 0.01024 0.01202 0.01024 0.01202 C 0.01753 -0.00208 0.01406 0.00324 0.01979 -0.00485 C 0.02326 -0.01919 0.02586 -0.03445 0.01979 -0.04925 C 0.01649 -0.05734 0.0118 -0.06405 0.00868 -0.07237 " pathEditMode="relative" ptsTypes="fffffffffffA">
                                      <p:cBhvr>
                                        <p:cTn id="1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9.42197E-6 C 0.00052 -0.00208 0.00052 -0.00462 0.00157 -0.00624 C 0.00278 -0.00832 0.00504 -0.00878 0.00643 -0.01063 C 0.01563 -0.02288 0.00261 -0.01109 0.01424 -0.02312 C 0.01719 -0.02635 0.02379 -0.03167 0.02379 -0.03167 C 0.02796 -0.04809 0.02622 -0.06612 0.0191 -0.08023 C 0.01459 -0.09895 0.01893 -0.11236 0.02865 -0.12462 C 0.03299 -0.14196 0.03177 -0.13294 0.03177 -0.15213 " pathEditMode="relative" ptsTypes="fffffff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6664F3-EE35-4AA1-8274-2C8E58A4911E}" type="datetimeFigureOut">
              <a:rPr lang="zh-TW" altLang="en-US" smtClean="0"/>
              <a:pPr/>
              <a:t>2014/12/9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6C806-4617-439C-84B4-812ADD4E84B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6664F3-EE35-4AA1-8274-2C8E58A4911E}" type="datetimeFigureOut">
              <a:rPr lang="zh-TW" altLang="en-US" smtClean="0"/>
              <a:pPr/>
              <a:t>2014/12/9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6C806-4617-439C-84B4-812ADD4E84B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6664F3-EE35-4AA1-8274-2C8E58A4911E}" type="datetimeFigureOut">
              <a:rPr lang="zh-TW" altLang="en-US" smtClean="0"/>
              <a:pPr/>
              <a:t>2014/12/9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6C806-4617-439C-84B4-812ADD4E84B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6664F3-EE35-4AA1-8274-2C8E58A4911E}" type="datetimeFigureOut">
              <a:rPr lang="zh-TW" altLang="en-US" smtClean="0"/>
              <a:pPr/>
              <a:t>2014/12/9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6C806-4617-439C-84B4-812ADD4E84B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6664F3-EE35-4AA1-8274-2C8E58A4911E}" type="datetimeFigureOut">
              <a:rPr lang="zh-TW" altLang="en-US" smtClean="0"/>
              <a:pPr/>
              <a:t>2014/12/9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6C806-4617-439C-84B4-812ADD4E84B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6664F3-EE35-4AA1-8274-2C8E58A4911E}" type="datetimeFigureOut">
              <a:rPr lang="zh-TW" altLang="en-US" smtClean="0"/>
              <a:pPr/>
              <a:t>2014/12/9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6C806-4617-439C-84B4-812ADD4E84B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6664F3-EE35-4AA1-8274-2C8E58A4911E}" type="datetimeFigureOut">
              <a:rPr lang="zh-TW" altLang="en-US" smtClean="0"/>
              <a:pPr/>
              <a:t>2014/12/9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6C806-4617-439C-84B4-812ADD4E84B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6664F3-EE35-4AA1-8274-2C8E58A4911E}" type="datetimeFigureOut">
              <a:rPr lang="zh-TW" altLang="en-US" smtClean="0"/>
              <a:pPr/>
              <a:t>2014/12/9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6C806-4617-439C-84B4-812ADD4E84B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6664F3-EE35-4AA1-8274-2C8E58A4911E}" type="datetimeFigureOut">
              <a:rPr lang="zh-TW" altLang="en-US" smtClean="0"/>
              <a:pPr/>
              <a:t>2014/12/9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6C806-4617-439C-84B4-812ADD4E84B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6664F3-EE35-4AA1-8274-2C8E58A4911E}" type="datetimeFigureOut">
              <a:rPr lang="zh-TW" altLang="en-US" smtClean="0"/>
              <a:pPr/>
              <a:t>2014/12/9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6C806-4617-439C-84B4-812ADD4E84B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BFA"/>
            </a:gs>
            <a:gs pos="30000">
              <a:srgbClr val="C4D6EB"/>
            </a:gs>
            <a:gs pos="6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856664F3-EE35-4AA1-8274-2C8E58A4911E}" type="datetimeFigureOut">
              <a:rPr lang="zh-TW" altLang="en-US" smtClean="0"/>
              <a:pPr/>
              <a:t>2014/12/9</a:t>
            </a:fld>
            <a:endParaRPr lang="zh-TW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TW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B96C806-4617-439C-84B4-812ADD4E84B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rot="-750104">
            <a:off x="8388350" y="1196975"/>
            <a:ext cx="325438" cy="361950"/>
            <a:chOff x="158" y="3158"/>
            <a:chExt cx="409" cy="454"/>
          </a:xfrm>
        </p:grpSpPr>
        <p:sp>
          <p:nvSpPr>
            <p:cNvPr id="1032" name="AutoShape 8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33" name="Oval 9"/>
            <p:cNvSpPr>
              <a:spLocks noChangeArrowheads="1"/>
            </p:cNvSpPr>
            <p:nvPr userDrawn="1"/>
          </p:nvSpPr>
          <p:spPr bwMode="auto">
            <a:xfrm>
              <a:off x="226" y="3158"/>
              <a:ext cx="273" cy="341"/>
            </a:xfrm>
            <a:prstGeom prst="ellipse">
              <a:avLst/>
            </a:prstGeom>
            <a:solidFill>
              <a:srgbClr val="99CC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3" name="Group 10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1035" name="AutoShape 1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36" name="AutoShape 1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4" name="Group 13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1038" name="AutoShape 1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39" name="AutoShape 15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40" name="AutoShape 16"/>
            <p:cNvSpPr>
              <a:spLocks noChangeArrowheads="1"/>
            </p:cNvSpPr>
            <p:nvPr userDrawn="1"/>
          </p:nvSpPr>
          <p:spPr bwMode="auto">
            <a:xfrm rot="5400000">
              <a:off x="325" y="3506"/>
              <a:ext cx="76" cy="135"/>
            </a:xfrm>
            <a:prstGeom prst="flowChartDelay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 rot="-240497">
            <a:off x="5508625" y="6021388"/>
            <a:ext cx="454025" cy="503237"/>
            <a:chOff x="158" y="3158"/>
            <a:chExt cx="409" cy="454"/>
          </a:xfrm>
        </p:grpSpPr>
        <p:sp>
          <p:nvSpPr>
            <p:cNvPr id="1042" name="AutoShape 18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43" name="Oval 19"/>
            <p:cNvSpPr>
              <a:spLocks noChangeArrowheads="1"/>
            </p:cNvSpPr>
            <p:nvPr userDrawn="1"/>
          </p:nvSpPr>
          <p:spPr bwMode="auto">
            <a:xfrm>
              <a:off x="226" y="3158"/>
              <a:ext cx="273" cy="341"/>
            </a:xfrm>
            <a:prstGeom prst="ellipse">
              <a:avLst/>
            </a:prstGeom>
            <a:solidFill>
              <a:srgbClr val="99CC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6" name="Group 20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1045" name="AutoShape 2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46" name="AutoShape 2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7" name="Group 23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1048" name="AutoShape 2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49" name="AutoShape 25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50" name="AutoShape 26"/>
            <p:cNvSpPr>
              <a:spLocks noChangeArrowheads="1"/>
            </p:cNvSpPr>
            <p:nvPr userDrawn="1"/>
          </p:nvSpPr>
          <p:spPr bwMode="auto">
            <a:xfrm rot="5400000">
              <a:off x="325" y="3506"/>
              <a:ext cx="76" cy="135"/>
            </a:xfrm>
            <a:prstGeom prst="flowChartDelay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539750" y="5949950"/>
            <a:ext cx="519113" cy="576263"/>
            <a:chOff x="1655" y="3657"/>
            <a:chExt cx="327" cy="363"/>
          </a:xfrm>
        </p:grpSpPr>
        <p:sp>
          <p:nvSpPr>
            <p:cNvPr id="1052" name="AutoShape 28"/>
            <p:cNvSpPr>
              <a:spLocks noChangeArrowheads="1"/>
            </p:cNvSpPr>
            <p:nvPr userDrawn="1"/>
          </p:nvSpPr>
          <p:spPr bwMode="auto">
            <a:xfrm>
              <a:off x="1737" y="3898"/>
              <a:ext cx="163" cy="9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53" name="Oval 29"/>
            <p:cNvSpPr>
              <a:spLocks noChangeArrowheads="1"/>
            </p:cNvSpPr>
            <p:nvPr userDrawn="1"/>
          </p:nvSpPr>
          <p:spPr bwMode="auto">
            <a:xfrm>
              <a:off x="1709" y="3657"/>
              <a:ext cx="219" cy="273"/>
            </a:xfrm>
            <a:prstGeom prst="ellipse">
              <a:avLst/>
            </a:prstGeom>
            <a:solidFill>
              <a:srgbClr val="0000FF">
                <a:alpha val="6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9" name="Group 30"/>
            <p:cNvGrpSpPr>
              <a:grpSpLocks/>
            </p:cNvGrpSpPr>
            <p:nvPr userDrawn="1"/>
          </p:nvGrpSpPr>
          <p:grpSpPr bwMode="auto">
            <a:xfrm>
              <a:off x="1655" y="3657"/>
              <a:ext cx="327" cy="273"/>
              <a:chOff x="1156" y="436"/>
              <a:chExt cx="545" cy="409"/>
            </a:xfrm>
          </p:grpSpPr>
          <p:sp>
            <p:nvSpPr>
              <p:cNvPr id="1055" name="AutoShape 3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99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56" name="AutoShape 3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99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0" name="Group 33"/>
            <p:cNvGrpSpPr>
              <a:grpSpLocks/>
            </p:cNvGrpSpPr>
            <p:nvPr userDrawn="1"/>
          </p:nvGrpSpPr>
          <p:grpSpPr bwMode="auto">
            <a:xfrm>
              <a:off x="1765" y="3657"/>
              <a:ext cx="107" cy="272"/>
              <a:chOff x="1156" y="436"/>
              <a:chExt cx="545" cy="409"/>
            </a:xfrm>
          </p:grpSpPr>
          <p:sp>
            <p:nvSpPr>
              <p:cNvPr id="1058" name="AutoShape 3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59" name="AutoShape 35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60" name="AutoShape 36"/>
            <p:cNvSpPr>
              <a:spLocks noChangeArrowheads="1"/>
            </p:cNvSpPr>
            <p:nvPr userDrawn="1"/>
          </p:nvSpPr>
          <p:spPr bwMode="auto">
            <a:xfrm rot="5400000">
              <a:off x="1788" y="3936"/>
              <a:ext cx="61" cy="107"/>
            </a:xfrm>
            <a:prstGeom prst="flowChartDelay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1" name="Group 37"/>
          <p:cNvGrpSpPr>
            <a:grpSpLocks/>
          </p:cNvGrpSpPr>
          <p:nvPr/>
        </p:nvGrpSpPr>
        <p:grpSpPr bwMode="auto">
          <a:xfrm rot="725685">
            <a:off x="179388" y="5876925"/>
            <a:ext cx="323850" cy="360363"/>
            <a:chOff x="1655" y="3657"/>
            <a:chExt cx="327" cy="363"/>
          </a:xfrm>
        </p:grpSpPr>
        <p:sp>
          <p:nvSpPr>
            <p:cNvPr id="1062" name="AutoShape 38"/>
            <p:cNvSpPr>
              <a:spLocks noChangeArrowheads="1"/>
            </p:cNvSpPr>
            <p:nvPr userDrawn="1"/>
          </p:nvSpPr>
          <p:spPr bwMode="auto">
            <a:xfrm>
              <a:off x="1737" y="3898"/>
              <a:ext cx="163" cy="9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63" name="Oval 39"/>
            <p:cNvSpPr>
              <a:spLocks noChangeArrowheads="1"/>
            </p:cNvSpPr>
            <p:nvPr userDrawn="1"/>
          </p:nvSpPr>
          <p:spPr bwMode="auto">
            <a:xfrm>
              <a:off x="1709" y="3657"/>
              <a:ext cx="219" cy="273"/>
            </a:xfrm>
            <a:prstGeom prst="ellipse">
              <a:avLst/>
            </a:prstGeom>
            <a:solidFill>
              <a:srgbClr val="0000FF">
                <a:alpha val="60001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12" name="Group 40"/>
            <p:cNvGrpSpPr>
              <a:grpSpLocks/>
            </p:cNvGrpSpPr>
            <p:nvPr userDrawn="1"/>
          </p:nvGrpSpPr>
          <p:grpSpPr bwMode="auto">
            <a:xfrm>
              <a:off x="1655" y="3657"/>
              <a:ext cx="327" cy="273"/>
              <a:chOff x="1156" y="436"/>
              <a:chExt cx="545" cy="409"/>
            </a:xfrm>
          </p:grpSpPr>
          <p:sp>
            <p:nvSpPr>
              <p:cNvPr id="1065" name="AutoShape 4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99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66" name="AutoShape 4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99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3" name="Group 43"/>
            <p:cNvGrpSpPr>
              <a:grpSpLocks/>
            </p:cNvGrpSpPr>
            <p:nvPr userDrawn="1"/>
          </p:nvGrpSpPr>
          <p:grpSpPr bwMode="auto">
            <a:xfrm>
              <a:off x="1765" y="3657"/>
              <a:ext cx="107" cy="272"/>
              <a:chOff x="1156" y="436"/>
              <a:chExt cx="545" cy="409"/>
            </a:xfrm>
          </p:grpSpPr>
          <p:sp>
            <p:nvSpPr>
              <p:cNvPr id="1068" name="AutoShape 4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69" name="AutoShape 45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70" name="AutoShape 46"/>
            <p:cNvSpPr>
              <a:spLocks noChangeArrowheads="1"/>
            </p:cNvSpPr>
            <p:nvPr userDrawn="1"/>
          </p:nvSpPr>
          <p:spPr bwMode="auto">
            <a:xfrm rot="5400000">
              <a:off x="1788" y="3936"/>
              <a:ext cx="61" cy="107"/>
            </a:xfrm>
            <a:prstGeom prst="flowChartDelay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4" name="Group 47"/>
          <p:cNvGrpSpPr>
            <a:grpSpLocks/>
          </p:cNvGrpSpPr>
          <p:nvPr/>
        </p:nvGrpSpPr>
        <p:grpSpPr bwMode="auto">
          <a:xfrm rot="-1365059">
            <a:off x="395288" y="1196975"/>
            <a:ext cx="584200" cy="638175"/>
            <a:chOff x="2438" y="710"/>
            <a:chExt cx="368" cy="402"/>
          </a:xfrm>
        </p:grpSpPr>
        <p:sp>
          <p:nvSpPr>
            <p:cNvPr id="1072" name="AutoShape 48"/>
            <p:cNvSpPr>
              <a:spLocks noChangeArrowheads="1"/>
            </p:cNvSpPr>
            <p:nvPr userDrawn="1"/>
          </p:nvSpPr>
          <p:spPr bwMode="auto">
            <a:xfrm rot="846238">
              <a:off x="2489" y="977"/>
              <a:ext cx="184" cy="10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73" name="Oval 49"/>
            <p:cNvSpPr>
              <a:spLocks noChangeArrowheads="1"/>
            </p:cNvSpPr>
            <p:nvPr userDrawn="1"/>
          </p:nvSpPr>
          <p:spPr bwMode="auto">
            <a:xfrm rot="846238">
              <a:off x="2499" y="710"/>
              <a:ext cx="246" cy="307"/>
            </a:xfrm>
            <a:prstGeom prst="ellipse">
              <a:avLst/>
            </a:prstGeom>
            <a:solidFill>
              <a:srgbClr val="CCFF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15" name="Group 50"/>
            <p:cNvGrpSpPr>
              <a:grpSpLocks/>
            </p:cNvGrpSpPr>
            <p:nvPr userDrawn="1"/>
          </p:nvGrpSpPr>
          <p:grpSpPr bwMode="auto">
            <a:xfrm rot="846238">
              <a:off x="2438" y="710"/>
              <a:ext cx="368" cy="307"/>
              <a:chOff x="1156" y="436"/>
              <a:chExt cx="545" cy="409"/>
            </a:xfrm>
          </p:grpSpPr>
          <p:sp>
            <p:nvSpPr>
              <p:cNvPr id="1075" name="AutoShape 5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CC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76" name="AutoShape 5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CC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6" name="Group 53"/>
            <p:cNvGrpSpPr>
              <a:grpSpLocks/>
            </p:cNvGrpSpPr>
            <p:nvPr userDrawn="1"/>
          </p:nvGrpSpPr>
          <p:grpSpPr bwMode="auto">
            <a:xfrm rot="846238">
              <a:off x="2561" y="710"/>
              <a:ext cx="122" cy="306"/>
              <a:chOff x="1156" y="436"/>
              <a:chExt cx="545" cy="409"/>
            </a:xfrm>
          </p:grpSpPr>
          <p:sp>
            <p:nvSpPr>
              <p:cNvPr id="1078" name="AutoShape 5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96969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79" name="AutoShape 55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96969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80" name="AutoShape 56"/>
            <p:cNvSpPr>
              <a:spLocks noChangeArrowheads="1"/>
            </p:cNvSpPr>
            <p:nvPr userDrawn="1"/>
          </p:nvSpPr>
          <p:spPr bwMode="auto">
            <a:xfrm rot="6246238">
              <a:off x="2534" y="1017"/>
              <a:ext cx="68" cy="122"/>
            </a:xfrm>
            <a:prstGeom prst="flowChartDelay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17" name="Group 57"/>
          <p:cNvGrpSpPr>
            <a:grpSpLocks/>
          </p:cNvGrpSpPr>
          <p:nvPr/>
        </p:nvGrpSpPr>
        <p:grpSpPr bwMode="auto">
          <a:xfrm rot="-617477">
            <a:off x="6011863" y="6237288"/>
            <a:ext cx="395287" cy="431800"/>
            <a:chOff x="2438" y="710"/>
            <a:chExt cx="368" cy="402"/>
          </a:xfrm>
        </p:grpSpPr>
        <p:sp>
          <p:nvSpPr>
            <p:cNvPr id="1082" name="AutoShape 58"/>
            <p:cNvSpPr>
              <a:spLocks noChangeArrowheads="1"/>
            </p:cNvSpPr>
            <p:nvPr userDrawn="1"/>
          </p:nvSpPr>
          <p:spPr bwMode="auto">
            <a:xfrm rot="846238">
              <a:off x="2489" y="977"/>
              <a:ext cx="184" cy="10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83" name="Oval 59"/>
            <p:cNvSpPr>
              <a:spLocks noChangeArrowheads="1"/>
            </p:cNvSpPr>
            <p:nvPr userDrawn="1"/>
          </p:nvSpPr>
          <p:spPr bwMode="auto">
            <a:xfrm rot="846238">
              <a:off x="2499" y="710"/>
              <a:ext cx="246" cy="307"/>
            </a:xfrm>
            <a:prstGeom prst="ellipse">
              <a:avLst/>
            </a:prstGeom>
            <a:solidFill>
              <a:srgbClr val="CCFF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18" name="Group 60"/>
            <p:cNvGrpSpPr>
              <a:grpSpLocks/>
            </p:cNvGrpSpPr>
            <p:nvPr userDrawn="1"/>
          </p:nvGrpSpPr>
          <p:grpSpPr bwMode="auto">
            <a:xfrm rot="846238">
              <a:off x="2438" y="710"/>
              <a:ext cx="368" cy="307"/>
              <a:chOff x="1156" y="436"/>
              <a:chExt cx="545" cy="409"/>
            </a:xfrm>
          </p:grpSpPr>
          <p:sp>
            <p:nvSpPr>
              <p:cNvPr id="1085" name="AutoShape 6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CC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86" name="AutoShape 6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CC99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19" name="Group 63"/>
            <p:cNvGrpSpPr>
              <a:grpSpLocks/>
            </p:cNvGrpSpPr>
            <p:nvPr userDrawn="1"/>
          </p:nvGrpSpPr>
          <p:grpSpPr bwMode="auto">
            <a:xfrm rot="846238">
              <a:off x="2561" y="710"/>
              <a:ext cx="122" cy="306"/>
              <a:chOff x="1156" y="436"/>
              <a:chExt cx="545" cy="409"/>
            </a:xfrm>
          </p:grpSpPr>
          <p:sp>
            <p:nvSpPr>
              <p:cNvPr id="1088" name="AutoShape 6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96969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89" name="AutoShape 65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96969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090" name="AutoShape 66"/>
            <p:cNvSpPr>
              <a:spLocks noChangeArrowheads="1"/>
            </p:cNvSpPr>
            <p:nvPr userDrawn="1"/>
          </p:nvSpPr>
          <p:spPr bwMode="auto">
            <a:xfrm rot="6246238">
              <a:off x="2534" y="1017"/>
              <a:ext cx="68" cy="122"/>
            </a:xfrm>
            <a:prstGeom prst="flowChartDelay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0" name="Group 67"/>
          <p:cNvGrpSpPr>
            <a:grpSpLocks/>
          </p:cNvGrpSpPr>
          <p:nvPr/>
        </p:nvGrpSpPr>
        <p:grpSpPr bwMode="auto">
          <a:xfrm rot="226018">
            <a:off x="8243888" y="1557338"/>
            <a:ext cx="288925" cy="352425"/>
            <a:chOff x="158" y="3158"/>
            <a:chExt cx="409" cy="454"/>
          </a:xfrm>
        </p:grpSpPr>
        <p:sp>
          <p:nvSpPr>
            <p:cNvPr id="1092" name="AutoShape 68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93" name="Oval 69"/>
            <p:cNvSpPr>
              <a:spLocks noChangeArrowheads="1"/>
            </p:cNvSpPr>
            <p:nvPr userDrawn="1"/>
          </p:nvSpPr>
          <p:spPr bwMode="auto">
            <a:xfrm>
              <a:off x="226" y="3158"/>
              <a:ext cx="273" cy="341"/>
            </a:xfrm>
            <a:prstGeom prst="ellipse">
              <a:avLst/>
            </a:prstGeom>
            <a:solidFill>
              <a:srgbClr val="99CC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  <p:grpSp>
          <p:nvGrpSpPr>
            <p:cNvPr id="21" name="Group 70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1095" name="AutoShape 7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96" name="AutoShape 7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grpSp>
          <p:nvGrpSpPr>
            <p:cNvPr id="22" name="Group 73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1098" name="AutoShape 7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1099" name="AutoShape 75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1100" name="AutoShape 76"/>
            <p:cNvSpPr>
              <a:spLocks noChangeArrowheads="1"/>
            </p:cNvSpPr>
            <p:nvPr userDrawn="1"/>
          </p:nvSpPr>
          <p:spPr bwMode="auto">
            <a:xfrm rot="5400000">
              <a:off x="325" y="3506"/>
              <a:ext cx="76" cy="135"/>
            </a:xfrm>
            <a:prstGeom prst="flowChartDelay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101" name="Cloud"/>
          <p:cNvSpPr>
            <a:spLocks noChangeAspect="1" noEditPoints="1" noChangeArrowheads="1"/>
          </p:cNvSpPr>
          <p:nvPr/>
        </p:nvSpPr>
        <p:spPr bwMode="auto">
          <a:xfrm>
            <a:off x="250825" y="5589588"/>
            <a:ext cx="1800225" cy="476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102" name="Cloud"/>
          <p:cNvSpPr>
            <a:spLocks noChangeAspect="1" noEditPoints="1" noChangeArrowheads="1"/>
          </p:cNvSpPr>
          <p:nvPr/>
        </p:nvSpPr>
        <p:spPr bwMode="auto">
          <a:xfrm>
            <a:off x="8316913" y="3716338"/>
            <a:ext cx="649287" cy="220662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103" name="Cloud"/>
          <p:cNvSpPr>
            <a:spLocks noChangeAspect="1" noEditPoints="1" noChangeArrowheads="1"/>
          </p:cNvSpPr>
          <p:nvPr/>
        </p:nvSpPr>
        <p:spPr bwMode="auto">
          <a:xfrm>
            <a:off x="539750" y="1484313"/>
            <a:ext cx="2665413" cy="560387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104" name="Cloud"/>
          <p:cNvSpPr>
            <a:spLocks noChangeAspect="1" noEditPoints="1" noChangeArrowheads="1"/>
          </p:cNvSpPr>
          <p:nvPr/>
        </p:nvSpPr>
        <p:spPr bwMode="auto">
          <a:xfrm>
            <a:off x="3348038" y="1557338"/>
            <a:ext cx="647700" cy="1714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105" name="Cloud"/>
          <p:cNvSpPr>
            <a:spLocks noChangeAspect="1" noEditPoints="1" noChangeArrowheads="1"/>
          </p:cNvSpPr>
          <p:nvPr/>
        </p:nvSpPr>
        <p:spPr bwMode="auto">
          <a:xfrm>
            <a:off x="7596188" y="3860800"/>
            <a:ext cx="1079500" cy="2857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rgbClr val="FF00FF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rgbClr val="FF00FF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7584" y="2276872"/>
            <a:ext cx="7772400" cy="1975104"/>
          </a:xfrm>
        </p:spPr>
        <p:txBody>
          <a:bodyPr/>
          <a:lstStyle/>
          <a:p>
            <a:r>
              <a:rPr lang="zh-TW" altLang="en-US" sz="5400" b="1" dirty="0">
                <a:latin typeface="標楷體" pitchFamily="65" charset="-120"/>
                <a:ea typeface="標楷體" pitchFamily="65" charset="-120"/>
              </a:rPr>
              <a:t>我的</a:t>
            </a:r>
            <a:r>
              <a:rPr lang="zh-TW" altLang="en-US" sz="5400" b="1" dirty="0" smtClean="0">
                <a:latin typeface="標楷體" pitchFamily="65" charset="-120"/>
                <a:ea typeface="標楷體" pitchFamily="65" charset="-120"/>
              </a:rPr>
              <a:t>夢想職業</a:t>
            </a:r>
            <a:endParaRPr lang="zh-TW" altLang="en-US" sz="54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99592" y="4365104"/>
            <a:ext cx="7772400" cy="936104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海山高中輔導教師  方嘉珩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2930" indent="-514350">
              <a:buFont typeface="+mj-lt"/>
              <a:buAutoNum type="arabicPeriod" startAt="5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請利用第二週課程製作可能會有的配備。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582930" indent="-514350">
              <a:buFont typeface="+mj-lt"/>
              <a:buAutoNum type="arabicPeriod" startAt="5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第三週課程將於班上小組呈現。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582930" indent="-514350">
              <a:buFont typeface="+mj-lt"/>
              <a:buAutoNum type="arabicPeriod" startAt="5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呈現時能獲得他組猜對之小組可得分。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582930" indent="-514350">
              <a:buFont typeface="+mj-lt"/>
              <a:buAutoNum type="arabicPeriod" startAt="5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表演後由教師補充各職業進路。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2852936"/>
            <a:ext cx="7772400" cy="914400"/>
          </a:xfrm>
        </p:spPr>
        <p:txBody>
          <a:bodyPr/>
          <a:lstStyle/>
          <a:p>
            <a:r>
              <a:rPr lang="en-US" altLang="zh-TW" sz="5400" dirty="0" smtClean="0">
                <a:latin typeface="標楷體"/>
                <a:ea typeface="標楷體"/>
              </a:rPr>
              <a:t>Ⅱ</a:t>
            </a:r>
            <a:r>
              <a:rPr lang="zh-TW" altLang="en-US" sz="5400" dirty="0" smtClean="0">
                <a:latin typeface="標楷體"/>
                <a:ea typeface="標楷體"/>
              </a:rPr>
              <a:t>表演階段</a:t>
            </a:r>
            <a:endParaRPr lang="zh-TW" altLang="en-US" sz="5400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755576" y="3933056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   搶分規則說明</a:t>
            </a:r>
            <a:endParaRPr kumimoji="0" lang="zh-TW" altLang="en-US" sz="44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搶分規則說明：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755576" y="2708920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5400" spc="-100" dirty="0" smtClean="0">
                <a:solidFill>
                  <a:schemeClr val="tx2">
                    <a:satMod val="200000"/>
                  </a:schemeClr>
                </a:solidFill>
                <a:latin typeface="新細明體"/>
                <a:ea typeface="新細明體"/>
                <a:cs typeface="+mj-cs"/>
              </a:rPr>
              <a:t>Ⅲ</a:t>
            </a:r>
            <a:r>
              <a:rPr lang="zh-TW" altLang="en-US" sz="5400" spc="-100" dirty="0" smtClean="0">
                <a:solidFill>
                  <a:schemeClr val="tx2">
                    <a:satMod val="200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>教師補充</a:t>
            </a:r>
            <a:r>
              <a:rPr kumimoji="0" lang="zh-TW" altLang="en-US" sz="54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篇</a:t>
            </a:r>
            <a:endParaRPr kumimoji="0" lang="zh-TW" altLang="en-US" sz="54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sz="36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若想成為廚師、汽修人員、調酒師、美容師、美髮師、舞蹈家、導演</a:t>
            </a:r>
            <a:r>
              <a:rPr lang="en-US" altLang="zh-TW" sz="36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…</a:t>
            </a:r>
            <a:r>
              <a:rPr lang="zh-TW" altLang="en-US" sz="36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，國中後的學習可以如何安排？</a:t>
            </a:r>
            <a:endParaRPr lang="zh-TW" altLang="en-US" sz="3600" b="1" dirty="0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143000" y="78910"/>
            <a:ext cx="6850298" cy="973826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邁向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技職體系，然後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2" name="群組 15"/>
          <p:cNvGrpSpPr/>
          <p:nvPr/>
        </p:nvGrpSpPr>
        <p:grpSpPr>
          <a:xfrm>
            <a:off x="467544" y="1412776"/>
            <a:ext cx="8064896" cy="4501664"/>
            <a:chOff x="467544" y="1412776"/>
            <a:chExt cx="8064896" cy="4501664"/>
          </a:xfrm>
        </p:grpSpPr>
        <p:sp>
          <p:nvSpPr>
            <p:cNvPr id="17" name="文字方塊 16"/>
            <p:cNvSpPr txBox="1"/>
            <p:nvPr/>
          </p:nvSpPr>
          <p:spPr>
            <a:xfrm>
              <a:off x="467544" y="2780928"/>
              <a:ext cx="432048" cy="120032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國中畢業</a:t>
              </a:r>
              <a:endParaRPr lang="zh-TW" altLang="en-US" dirty="0"/>
            </a:p>
          </p:txBody>
        </p:sp>
        <p:grpSp>
          <p:nvGrpSpPr>
            <p:cNvPr id="3" name="群組 37"/>
            <p:cNvGrpSpPr/>
            <p:nvPr/>
          </p:nvGrpSpPr>
          <p:grpSpPr>
            <a:xfrm>
              <a:off x="1187624" y="1412776"/>
              <a:ext cx="7344816" cy="2385556"/>
              <a:chOff x="1331640" y="1988840"/>
              <a:chExt cx="7344816" cy="2385556"/>
            </a:xfrm>
          </p:grpSpPr>
          <p:sp>
            <p:nvSpPr>
              <p:cNvPr id="41" name="文字方塊 40"/>
              <p:cNvSpPr txBox="1"/>
              <p:nvPr/>
            </p:nvSpPr>
            <p:spPr>
              <a:xfrm>
                <a:off x="1331640" y="1988840"/>
                <a:ext cx="1656184" cy="147732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 smtClean="0"/>
                  <a:t>1.</a:t>
                </a:r>
                <a:r>
                  <a:rPr lang="zh-TW" altLang="en-US" dirty="0" smtClean="0"/>
                  <a:t>高職</a:t>
                </a:r>
                <a:r>
                  <a:rPr lang="en-US" altLang="zh-TW" dirty="0" smtClean="0"/>
                  <a:t>(</a:t>
                </a:r>
                <a:r>
                  <a:rPr lang="zh-TW" altLang="en-US" dirty="0" smtClean="0"/>
                  <a:t>日夜</a:t>
                </a:r>
                <a:r>
                  <a:rPr lang="en-US" altLang="zh-TW" dirty="0" smtClean="0"/>
                  <a:t>)</a:t>
                </a:r>
              </a:p>
              <a:p>
                <a:r>
                  <a:rPr lang="en-US" altLang="zh-TW" dirty="0" smtClean="0"/>
                  <a:t>2.</a:t>
                </a:r>
                <a:r>
                  <a:rPr lang="zh-TW" altLang="en-US" dirty="0" smtClean="0"/>
                  <a:t>綜合高中</a:t>
                </a:r>
                <a:endParaRPr lang="en-US" altLang="zh-TW" dirty="0" smtClean="0"/>
              </a:p>
              <a:p>
                <a:r>
                  <a:rPr lang="en-US" altLang="zh-TW" dirty="0" smtClean="0"/>
                  <a:t>3.</a:t>
                </a:r>
                <a:r>
                  <a:rPr lang="zh-TW" altLang="en-US" dirty="0" smtClean="0"/>
                  <a:t>五專</a:t>
                </a:r>
                <a:endParaRPr lang="en-US" altLang="zh-TW" dirty="0" smtClean="0"/>
              </a:p>
              <a:p>
                <a:r>
                  <a:rPr lang="en-US" altLang="zh-TW" dirty="0" smtClean="0"/>
                  <a:t>4.</a:t>
                </a:r>
                <a:r>
                  <a:rPr lang="zh-TW" altLang="en-US" dirty="0" smtClean="0"/>
                  <a:t>實用技能班</a:t>
                </a:r>
                <a:endParaRPr lang="en-US" altLang="zh-TW" dirty="0" smtClean="0"/>
              </a:p>
              <a:p>
                <a:r>
                  <a:rPr lang="en-US" altLang="zh-TW" dirty="0" smtClean="0"/>
                  <a:t>5.</a:t>
                </a:r>
                <a:r>
                  <a:rPr lang="zh-TW" altLang="en-US" dirty="0" smtClean="0"/>
                  <a:t>建教合作班</a:t>
                </a:r>
                <a:endParaRPr lang="zh-TW" altLang="en-US" dirty="0"/>
              </a:p>
            </p:txBody>
          </p:sp>
          <p:sp>
            <p:nvSpPr>
              <p:cNvPr id="42" name="文字方塊 41"/>
              <p:cNvSpPr txBox="1"/>
              <p:nvPr/>
            </p:nvSpPr>
            <p:spPr>
              <a:xfrm>
                <a:off x="3347864" y="2060848"/>
                <a:ext cx="1584176" cy="120032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 smtClean="0"/>
                  <a:t>1.</a:t>
                </a:r>
                <a:r>
                  <a:rPr lang="zh-TW" altLang="en-US" dirty="0" smtClean="0"/>
                  <a:t>科技大學</a:t>
                </a:r>
                <a:endParaRPr lang="en-US" altLang="zh-TW" dirty="0" smtClean="0"/>
              </a:p>
              <a:p>
                <a:r>
                  <a:rPr lang="en-US" altLang="zh-TW" dirty="0" smtClean="0"/>
                  <a:t>2.</a:t>
                </a:r>
                <a:r>
                  <a:rPr lang="zh-TW" altLang="en-US" dirty="0" smtClean="0"/>
                  <a:t>技術學院</a:t>
                </a:r>
                <a:endParaRPr lang="en-US" altLang="zh-TW" dirty="0" smtClean="0"/>
              </a:p>
              <a:p>
                <a:r>
                  <a:rPr lang="en-US" altLang="zh-TW" dirty="0" smtClean="0"/>
                  <a:t>3.</a:t>
                </a:r>
                <a:r>
                  <a:rPr lang="zh-TW" altLang="en-US" dirty="0" smtClean="0"/>
                  <a:t>二專</a:t>
                </a:r>
                <a:endParaRPr lang="en-US" altLang="zh-TW" dirty="0" smtClean="0"/>
              </a:p>
              <a:p>
                <a:r>
                  <a:rPr lang="en-US" altLang="zh-TW" dirty="0" smtClean="0"/>
                  <a:t>4.</a:t>
                </a:r>
                <a:r>
                  <a:rPr lang="zh-TW" altLang="en-US" dirty="0" smtClean="0"/>
                  <a:t>一般大學</a:t>
                </a:r>
                <a:endParaRPr lang="en-US" altLang="zh-TW" dirty="0" smtClean="0"/>
              </a:p>
            </p:txBody>
          </p:sp>
          <p:sp>
            <p:nvSpPr>
              <p:cNvPr id="43" name="文字方塊 42"/>
              <p:cNvSpPr txBox="1"/>
              <p:nvPr/>
            </p:nvSpPr>
            <p:spPr>
              <a:xfrm>
                <a:off x="3347864" y="3356992"/>
                <a:ext cx="1584176" cy="3693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/>
                  <a:t>軍警院校</a:t>
                </a:r>
                <a:endParaRPr lang="en-US" altLang="zh-TW" dirty="0" smtClean="0"/>
              </a:p>
            </p:txBody>
          </p:sp>
          <p:sp>
            <p:nvSpPr>
              <p:cNvPr id="44" name="文字方塊 43"/>
              <p:cNvSpPr txBox="1"/>
              <p:nvPr/>
            </p:nvSpPr>
            <p:spPr>
              <a:xfrm>
                <a:off x="5436096" y="2060848"/>
                <a:ext cx="1296144" cy="3693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/>
                  <a:t>研究所</a:t>
                </a:r>
                <a:r>
                  <a:rPr lang="en-US" altLang="zh-TW" dirty="0" smtClean="0"/>
                  <a:t>(</a:t>
                </a:r>
                <a:r>
                  <a:rPr lang="zh-TW" altLang="en-US" dirty="0" smtClean="0"/>
                  <a:t>碩</a:t>
                </a:r>
                <a:r>
                  <a:rPr lang="en-US" altLang="zh-TW" dirty="0" smtClean="0"/>
                  <a:t>)</a:t>
                </a:r>
              </a:p>
            </p:txBody>
          </p:sp>
          <p:sp>
            <p:nvSpPr>
              <p:cNvPr id="45" name="文字方塊 44"/>
              <p:cNvSpPr txBox="1"/>
              <p:nvPr/>
            </p:nvSpPr>
            <p:spPr>
              <a:xfrm>
                <a:off x="5436096" y="4005064"/>
                <a:ext cx="1584176" cy="3693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/>
                  <a:t>研究所</a:t>
                </a:r>
                <a:r>
                  <a:rPr lang="en-US" altLang="zh-TW" dirty="0" smtClean="0"/>
                  <a:t>(</a:t>
                </a:r>
                <a:r>
                  <a:rPr lang="zh-TW" altLang="en-US" dirty="0" smtClean="0"/>
                  <a:t>碩博</a:t>
                </a:r>
                <a:r>
                  <a:rPr lang="en-US" altLang="zh-TW" dirty="0" smtClean="0"/>
                  <a:t>)</a:t>
                </a:r>
              </a:p>
            </p:txBody>
          </p:sp>
          <p:sp>
            <p:nvSpPr>
              <p:cNvPr id="46" name="文字方塊 45"/>
              <p:cNvSpPr txBox="1"/>
              <p:nvPr/>
            </p:nvSpPr>
            <p:spPr>
              <a:xfrm>
                <a:off x="7380312" y="2060848"/>
                <a:ext cx="1296144" cy="3693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/>
                  <a:t>研究所</a:t>
                </a:r>
                <a:r>
                  <a:rPr lang="en-US" altLang="zh-TW" dirty="0" smtClean="0"/>
                  <a:t>(</a:t>
                </a:r>
                <a:r>
                  <a:rPr lang="zh-TW" altLang="en-US" dirty="0" smtClean="0"/>
                  <a:t>博</a:t>
                </a:r>
                <a:r>
                  <a:rPr lang="en-US" altLang="zh-TW" dirty="0" smtClean="0"/>
                  <a:t>)</a:t>
                </a:r>
              </a:p>
            </p:txBody>
          </p:sp>
          <p:sp>
            <p:nvSpPr>
              <p:cNvPr id="47" name="文字方塊 46"/>
              <p:cNvSpPr txBox="1"/>
              <p:nvPr/>
            </p:nvSpPr>
            <p:spPr>
              <a:xfrm>
                <a:off x="7380312" y="2852936"/>
                <a:ext cx="1296144" cy="3693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/>
                  <a:t>就業</a:t>
                </a:r>
                <a:r>
                  <a:rPr lang="en-US" altLang="zh-TW" dirty="0" smtClean="0"/>
                  <a:t>(</a:t>
                </a:r>
                <a:r>
                  <a:rPr lang="zh-TW" altLang="en-US" dirty="0" smtClean="0"/>
                  <a:t>創業</a:t>
                </a:r>
                <a:r>
                  <a:rPr lang="en-US" altLang="zh-TW" dirty="0" smtClean="0"/>
                  <a:t>)</a:t>
                </a:r>
              </a:p>
            </p:txBody>
          </p:sp>
          <p:sp>
            <p:nvSpPr>
              <p:cNvPr id="48" name="文字方塊 47"/>
              <p:cNvSpPr txBox="1"/>
              <p:nvPr/>
            </p:nvSpPr>
            <p:spPr>
              <a:xfrm>
                <a:off x="5436096" y="2636912"/>
                <a:ext cx="1296144" cy="3693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/>
                  <a:t>就業</a:t>
                </a:r>
                <a:r>
                  <a:rPr lang="en-US" altLang="zh-TW" dirty="0" smtClean="0"/>
                  <a:t>(</a:t>
                </a:r>
                <a:r>
                  <a:rPr lang="zh-TW" altLang="en-US" dirty="0" smtClean="0"/>
                  <a:t>創業</a:t>
                </a:r>
                <a:r>
                  <a:rPr lang="en-US" altLang="zh-TW" dirty="0" smtClean="0"/>
                  <a:t>)</a:t>
                </a:r>
              </a:p>
            </p:txBody>
          </p:sp>
          <p:sp>
            <p:nvSpPr>
              <p:cNvPr id="49" name="文字方塊 48"/>
              <p:cNvSpPr txBox="1"/>
              <p:nvPr/>
            </p:nvSpPr>
            <p:spPr>
              <a:xfrm>
                <a:off x="5436096" y="3212976"/>
                <a:ext cx="1512168" cy="64633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/>
                  <a:t>依規定年限服務</a:t>
                </a:r>
                <a:endParaRPr lang="en-US" altLang="zh-TW" dirty="0" smtClean="0"/>
              </a:p>
            </p:txBody>
          </p:sp>
        </p:grpSp>
        <p:grpSp>
          <p:nvGrpSpPr>
            <p:cNvPr id="5" name="群組 38"/>
            <p:cNvGrpSpPr/>
            <p:nvPr/>
          </p:nvGrpSpPr>
          <p:grpSpPr>
            <a:xfrm>
              <a:off x="2627784" y="4365104"/>
              <a:ext cx="5616624" cy="1549336"/>
              <a:chOff x="2627784" y="4365104"/>
              <a:chExt cx="5616624" cy="1549336"/>
            </a:xfrm>
          </p:grpSpPr>
          <p:sp>
            <p:nvSpPr>
              <p:cNvPr id="36" name="文字方塊 35"/>
              <p:cNvSpPr txBox="1"/>
              <p:nvPr/>
            </p:nvSpPr>
            <p:spPr>
              <a:xfrm>
                <a:off x="2627784" y="4437112"/>
                <a:ext cx="648072" cy="92333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003399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 smtClean="0"/>
                  <a:t>丙級技術士證</a:t>
                </a:r>
                <a:endParaRPr lang="en-US" altLang="zh-TW" b="1" dirty="0" smtClean="0"/>
              </a:p>
            </p:txBody>
          </p:sp>
          <p:sp>
            <p:nvSpPr>
              <p:cNvPr id="37" name="文字方塊 36"/>
              <p:cNvSpPr txBox="1"/>
              <p:nvPr/>
            </p:nvSpPr>
            <p:spPr>
              <a:xfrm>
                <a:off x="3635896" y="4437112"/>
                <a:ext cx="1008112" cy="147732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/>
                  <a:t>工作兩年或職訓累計</a:t>
                </a:r>
                <a:r>
                  <a:rPr lang="en-US" altLang="zh-TW" dirty="0" smtClean="0"/>
                  <a:t>800</a:t>
                </a:r>
                <a:r>
                  <a:rPr lang="zh-TW" altLang="en-US" dirty="0" smtClean="0"/>
                  <a:t>小時以上</a:t>
                </a:r>
                <a:endParaRPr lang="en-US" altLang="zh-TW" dirty="0" smtClean="0"/>
              </a:p>
            </p:txBody>
          </p:sp>
          <p:sp>
            <p:nvSpPr>
              <p:cNvPr id="38" name="文字方塊 37"/>
              <p:cNvSpPr txBox="1"/>
              <p:nvPr/>
            </p:nvSpPr>
            <p:spPr>
              <a:xfrm>
                <a:off x="5004048" y="4437112"/>
                <a:ext cx="648072" cy="92333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003399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 smtClean="0"/>
                  <a:t>乙級技術士證</a:t>
                </a:r>
                <a:endParaRPr lang="en-US" altLang="zh-TW" b="1" dirty="0" smtClean="0"/>
              </a:p>
            </p:txBody>
          </p:sp>
          <p:sp>
            <p:nvSpPr>
              <p:cNvPr id="39" name="文字方塊 38"/>
              <p:cNvSpPr txBox="1"/>
              <p:nvPr/>
            </p:nvSpPr>
            <p:spPr>
              <a:xfrm>
                <a:off x="7524328" y="4365104"/>
                <a:ext cx="720080" cy="92333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003399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 smtClean="0"/>
                  <a:t>甲級技術士證</a:t>
                </a:r>
                <a:endParaRPr lang="en-US" altLang="zh-TW" b="1" dirty="0" smtClean="0"/>
              </a:p>
            </p:txBody>
          </p:sp>
          <p:sp>
            <p:nvSpPr>
              <p:cNvPr id="40" name="文字方塊 39"/>
              <p:cNvSpPr txBox="1"/>
              <p:nvPr/>
            </p:nvSpPr>
            <p:spPr>
              <a:xfrm>
                <a:off x="6084168" y="4365104"/>
                <a:ext cx="1008112" cy="147732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/>
                  <a:t>工作兩年或職訓累計</a:t>
                </a:r>
                <a:r>
                  <a:rPr lang="en-US" altLang="zh-TW" dirty="0" smtClean="0"/>
                  <a:t>800</a:t>
                </a:r>
                <a:r>
                  <a:rPr lang="zh-TW" altLang="en-US" dirty="0" smtClean="0"/>
                  <a:t>小時以上</a:t>
                </a:r>
                <a:endParaRPr lang="en-US" altLang="zh-TW" dirty="0" smtClean="0"/>
              </a:p>
            </p:txBody>
          </p:sp>
        </p:grpSp>
        <p:cxnSp>
          <p:nvCxnSpPr>
            <p:cNvPr id="20" name="直線單箭頭接點 19"/>
            <p:cNvCxnSpPr/>
            <p:nvPr/>
          </p:nvCxnSpPr>
          <p:spPr>
            <a:xfrm flipV="1">
              <a:off x="971600" y="2708920"/>
              <a:ext cx="288032" cy="1440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單箭頭接點 20"/>
            <p:cNvCxnSpPr/>
            <p:nvPr/>
          </p:nvCxnSpPr>
          <p:spPr>
            <a:xfrm>
              <a:off x="2843808" y="1916832"/>
              <a:ext cx="36004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單箭頭接點 21"/>
            <p:cNvCxnSpPr/>
            <p:nvPr/>
          </p:nvCxnSpPr>
          <p:spPr>
            <a:xfrm>
              <a:off x="2843808" y="2636912"/>
              <a:ext cx="360040" cy="3600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/>
            <p:cNvCxnSpPr/>
            <p:nvPr/>
          </p:nvCxnSpPr>
          <p:spPr>
            <a:xfrm>
              <a:off x="4860032" y="1628800"/>
              <a:ext cx="4320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單箭頭接點 23"/>
            <p:cNvCxnSpPr/>
            <p:nvPr/>
          </p:nvCxnSpPr>
          <p:spPr>
            <a:xfrm>
              <a:off x="4860032" y="2276872"/>
              <a:ext cx="4320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單箭頭接點 24"/>
            <p:cNvCxnSpPr/>
            <p:nvPr/>
          </p:nvCxnSpPr>
          <p:spPr>
            <a:xfrm>
              <a:off x="4860032" y="2996952"/>
              <a:ext cx="4320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單箭頭接點 25"/>
            <p:cNvCxnSpPr/>
            <p:nvPr/>
          </p:nvCxnSpPr>
          <p:spPr>
            <a:xfrm flipV="1">
              <a:off x="4788024" y="2420888"/>
              <a:ext cx="432048" cy="3600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6"/>
            <p:cNvCxnSpPr/>
            <p:nvPr/>
          </p:nvCxnSpPr>
          <p:spPr>
            <a:xfrm>
              <a:off x="4788024" y="3284984"/>
              <a:ext cx="432048" cy="3600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單箭頭接點 27"/>
            <p:cNvCxnSpPr/>
            <p:nvPr/>
          </p:nvCxnSpPr>
          <p:spPr>
            <a:xfrm>
              <a:off x="6732240" y="1700808"/>
              <a:ext cx="4320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單箭頭接點 28"/>
            <p:cNvCxnSpPr/>
            <p:nvPr/>
          </p:nvCxnSpPr>
          <p:spPr>
            <a:xfrm>
              <a:off x="6732240" y="1772816"/>
              <a:ext cx="504056" cy="50405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單箭頭接點 29"/>
            <p:cNvCxnSpPr>
              <a:endCxn id="47" idx="0"/>
            </p:cNvCxnSpPr>
            <p:nvPr/>
          </p:nvCxnSpPr>
          <p:spPr>
            <a:xfrm>
              <a:off x="7884368" y="1916832"/>
              <a:ext cx="0" cy="3600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單箭頭接點 30"/>
            <p:cNvCxnSpPr/>
            <p:nvPr/>
          </p:nvCxnSpPr>
          <p:spPr>
            <a:xfrm>
              <a:off x="2699792" y="3140968"/>
              <a:ext cx="288032" cy="1224136"/>
            </a:xfrm>
            <a:prstGeom prst="straightConnector1">
              <a:avLst/>
            </a:prstGeom>
            <a:ln w="3810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單箭頭接點 31"/>
            <p:cNvCxnSpPr/>
            <p:nvPr/>
          </p:nvCxnSpPr>
          <p:spPr>
            <a:xfrm>
              <a:off x="4644008" y="4869160"/>
              <a:ext cx="423664" cy="0"/>
            </a:xfrm>
            <a:prstGeom prst="straightConnector1">
              <a:avLst/>
            </a:prstGeom>
            <a:ln w="3810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單箭頭接點 32"/>
            <p:cNvCxnSpPr/>
            <p:nvPr/>
          </p:nvCxnSpPr>
          <p:spPr>
            <a:xfrm>
              <a:off x="7092280" y="4797152"/>
              <a:ext cx="423664" cy="0"/>
            </a:xfrm>
            <a:prstGeom prst="straightConnector1">
              <a:avLst/>
            </a:prstGeom>
            <a:ln w="3810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33"/>
            <p:cNvCxnSpPr/>
            <p:nvPr/>
          </p:nvCxnSpPr>
          <p:spPr>
            <a:xfrm>
              <a:off x="3203848" y="4869160"/>
              <a:ext cx="432048" cy="0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/>
            <p:cNvCxnSpPr/>
            <p:nvPr/>
          </p:nvCxnSpPr>
          <p:spPr>
            <a:xfrm>
              <a:off x="5652120" y="4869160"/>
              <a:ext cx="432048" cy="0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圖片 49" descr="生涯02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45225"/>
            <a:ext cx="1926514" cy="14127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關於廚師、烘焙師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1" name="內容版面配置區 20" descr="吳寶春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90587" y="3892940"/>
            <a:ext cx="3953413" cy="2965060"/>
          </a:xfrm>
        </p:spPr>
      </p:pic>
      <p:grpSp>
        <p:nvGrpSpPr>
          <p:cNvPr id="3" name="群組 19"/>
          <p:cNvGrpSpPr/>
          <p:nvPr/>
        </p:nvGrpSpPr>
        <p:grpSpPr>
          <a:xfrm>
            <a:off x="467544" y="1628800"/>
            <a:ext cx="8136904" cy="2062103"/>
            <a:chOff x="467544" y="2780928"/>
            <a:chExt cx="8136904" cy="2062103"/>
          </a:xfrm>
        </p:grpSpPr>
        <p:sp>
          <p:nvSpPr>
            <p:cNvPr id="4" name="文字方塊 3"/>
            <p:cNvSpPr txBox="1"/>
            <p:nvPr/>
          </p:nvSpPr>
          <p:spPr>
            <a:xfrm>
              <a:off x="467544" y="2780928"/>
              <a:ext cx="648072" cy="206210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/>
                <a:t>國中畢業</a:t>
              </a:r>
              <a:endParaRPr lang="zh-TW" altLang="en-US" sz="3200" dirty="0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2051720" y="3068960"/>
              <a:ext cx="2016224" cy="10772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dirty="0" smtClean="0"/>
                <a:t>1.</a:t>
              </a:r>
              <a:r>
                <a:rPr lang="zh-TW" altLang="en-US" sz="3200" dirty="0" smtClean="0"/>
                <a:t>餐飲科</a:t>
              </a:r>
              <a:endParaRPr lang="en-US" altLang="zh-TW" sz="3200" dirty="0" smtClean="0"/>
            </a:p>
            <a:p>
              <a:r>
                <a:rPr lang="en-US" altLang="zh-TW" sz="3200" dirty="0" smtClean="0"/>
                <a:t>2.</a:t>
              </a:r>
              <a:r>
                <a:rPr lang="zh-TW" altLang="en-US" sz="3200" dirty="0" smtClean="0"/>
                <a:t>食品科</a:t>
              </a:r>
              <a:endParaRPr lang="en-US" altLang="zh-TW" sz="3200" dirty="0" smtClean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5076056" y="3212976"/>
              <a:ext cx="1944216" cy="5847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/>
                <a:t>取得證照</a:t>
              </a:r>
              <a:endParaRPr lang="en-US" altLang="zh-TW" sz="3200" dirty="0" smtClean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7884368" y="2924944"/>
              <a:ext cx="720080" cy="10772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/>
                <a:t>就業</a:t>
              </a:r>
              <a:endParaRPr lang="en-US" altLang="zh-TW" sz="3200" dirty="0" smtClean="0"/>
            </a:p>
          </p:txBody>
        </p:sp>
        <p:cxnSp>
          <p:nvCxnSpPr>
            <p:cNvPr id="16" name="直線單箭頭接點 15"/>
            <p:cNvCxnSpPr/>
            <p:nvPr/>
          </p:nvCxnSpPr>
          <p:spPr>
            <a:xfrm>
              <a:off x="1115616" y="3501008"/>
              <a:ext cx="86409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/>
            <p:cNvCxnSpPr/>
            <p:nvPr/>
          </p:nvCxnSpPr>
          <p:spPr>
            <a:xfrm>
              <a:off x="4139952" y="3501008"/>
              <a:ext cx="86409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單箭頭接點 18"/>
            <p:cNvCxnSpPr/>
            <p:nvPr/>
          </p:nvCxnSpPr>
          <p:spPr>
            <a:xfrm>
              <a:off x="7020272" y="3501008"/>
              <a:ext cx="86409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文字方塊 21"/>
          <p:cNvSpPr txBox="1"/>
          <p:nvPr/>
        </p:nvSpPr>
        <p:spPr>
          <a:xfrm>
            <a:off x="539552" y="4293096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3200" b="1" u="sng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名人代表</a:t>
            </a:r>
            <a:r>
              <a:rPr lang="zh-TW" altLang="en-US" sz="3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3200" b="1" dirty="0" smtClean="0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阿基師、詹姆士、吳寶春</a:t>
            </a:r>
            <a:r>
              <a:rPr lang="en-US" altLang="zh-TW" sz="3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…</a:t>
            </a:r>
            <a:r>
              <a:rPr lang="zh-TW" altLang="en-US" sz="3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等。</a:t>
            </a:r>
            <a:endParaRPr lang="zh-TW" altLang="en-US" sz="3200" b="1" dirty="0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關於汽修人員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467544" y="1628800"/>
            <a:ext cx="8136904" cy="2062103"/>
            <a:chOff x="467544" y="2780928"/>
            <a:chExt cx="8136904" cy="2062103"/>
          </a:xfrm>
        </p:grpSpPr>
        <p:sp>
          <p:nvSpPr>
            <p:cNvPr id="5" name="文字方塊 4"/>
            <p:cNvSpPr txBox="1"/>
            <p:nvPr/>
          </p:nvSpPr>
          <p:spPr>
            <a:xfrm>
              <a:off x="467544" y="2780928"/>
              <a:ext cx="648072" cy="206210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/>
                <a:t>國中畢業</a:t>
              </a:r>
              <a:endParaRPr lang="zh-TW" altLang="en-US" sz="3200" dirty="0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2051720" y="3212976"/>
              <a:ext cx="2016224" cy="5847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/>
                <a:t>汽修科</a:t>
              </a:r>
              <a:endParaRPr lang="en-US" altLang="zh-TW" sz="3200" dirty="0" smtClean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5076056" y="3212976"/>
              <a:ext cx="1944216" cy="5847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/>
                <a:t>取得證照</a:t>
              </a:r>
              <a:endParaRPr lang="en-US" altLang="zh-TW" sz="3200" dirty="0" smtClean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7884368" y="2924944"/>
              <a:ext cx="720080" cy="10772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/>
                <a:t>就業</a:t>
              </a:r>
              <a:endParaRPr lang="en-US" altLang="zh-TW" sz="3200" dirty="0" smtClean="0"/>
            </a:p>
          </p:txBody>
        </p:sp>
        <p:cxnSp>
          <p:nvCxnSpPr>
            <p:cNvPr id="9" name="直線單箭頭接點 8"/>
            <p:cNvCxnSpPr/>
            <p:nvPr/>
          </p:nvCxnSpPr>
          <p:spPr>
            <a:xfrm>
              <a:off x="1115616" y="3501008"/>
              <a:ext cx="86409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單箭頭接點 9"/>
            <p:cNvCxnSpPr/>
            <p:nvPr/>
          </p:nvCxnSpPr>
          <p:spPr>
            <a:xfrm>
              <a:off x="4139952" y="3501008"/>
              <a:ext cx="86409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單箭頭接點 10"/>
            <p:cNvCxnSpPr/>
            <p:nvPr/>
          </p:nvCxnSpPr>
          <p:spPr>
            <a:xfrm>
              <a:off x="7020272" y="3501008"/>
              <a:ext cx="86409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字方塊 11"/>
          <p:cNvSpPr txBox="1"/>
          <p:nvPr/>
        </p:nvSpPr>
        <p:spPr>
          <a:xfrm>
            <a:off x="467544" y="4725144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3200" b="1" u="sng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名人代表</a:t>
            </a:r>
            <a:r>
              <a:rPr lang="zh-TW" altLang="en-US" sz="3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：龐德。</a:t>
            </a:r>
            <a:endParaRPr lang="zh-TW" altLang="en-US" sz="3200" b="1" dirty="0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122" name="Picture 2" descr="https://encrypted-tbn2.gstatic.com/images?q=tbn:ANd9GcSjEWC6vxNf2HVFdI-tOQFH5LZZxw24w3gGkJF6QlkeP9RdZzp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645024"/>
            <a:ext cx="3731072" cy="278395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關於調酒師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467544" y="1628800"/>
            <a:ext cx="8136904" cy="2062103"/>
            <a:chOff x="467544" y="2780928"/>
            <a:chExt cx="8136904" cy="2062103"/>
          </a:xfrm>
        </p:grpSpPr>
        <p:sp>
          <p:nvSpPr>
            <p:cNvPr id="5" name="文字方塊 4"/>
            <p:cNvSpPr txBox="1"/>
            <p:nvPr/>
          </p:nvSpPr>
          <p:spPr>
            <a:xfrm>
              <a:off x="467544" y="2780928"/>
              <a:ext cx="648072" cy="206210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/>
                <a:t>國中畢業</a:t>
              </a:r>
              <a:endParaRPr lang="zh-TW" altLang="en-US" sz="3200" dirty="0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2051720" y="3068960"/>
              <a:ext cx="2016224" cy="10772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dirty="0" smtClean="0"/>
                <a:t>1.</a:t>
              </a:r>
              <a:r>
                <a:rPr lang="zh-TW" altLang="en-US" sz="3200" dirty="0" smtClean="0"/>
                <a:t>觀光科</a:t>
              </a:r>
              <a:endParaRPr lang="en-US" altLang="zh-TW" sz="3200" dirty="0" smtClean="0"/>
            </a:p>
            <a:p>
              <a:r>
                <a:rPr lang="en-US" altLang="zh-TW" sz="3200" dirty="0" smtClean="0"/>
                <a:t>2.</a:t>
              </a:r>
              <a:r>
                <a:rPr lang="zh-TW" altLang="en-US" sz="3200" dirty="0" smtClean="0"/>
                <a:t>餐飲科</a:t>
              </a:r>
              <a:endParaRPr lang="en-US" altLang="zh-TW" sz="3200" dirty="0" smtClean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5076056" y="2852936"/>
              <a:ext cx="1944216" cy="15696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dirty="0" smtClean="0"/>
                <a:t>1.</a:t>
              </a:r>
              <a:r>
                <a:rPr lang="zh-TW" altLang="en-US" sz="3200" dirty="0" smtClean="0"/>
                <a:t>取得證照</a:t>
              </a:r>
              <a:endParaRPr lang="en-US" altLang="zh-TW" sz="3200" dirty="0" smtClean="0"/>
            </a:p>
            <a:p>
              <a:r>
                <a:rPr lang="en-US" altLang="zh-TW" sz="3200" dirty="0" smtClean="0"/>
                <a:t>(2.</a:t>
              </a:r>
              <a:r>
                <a:rPr lang="zh-TW" altLang="en-US" sz="3200" dirty="0" smtClean="0"/>
                <a:t>比賽</a:t>
              </a:r>
              <a:r>
                <a:rPr lang="en-US" altLang="zh-TW" sz="3200" dirty="0" smtClean="0"/>
                <a:t>)</a:t>
              </a: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7884368" y="2924944"/>
              <a:ext cx="720080" cy="10772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/>
                <a:t>就業</a:t>
              </a:r>
              <a:endParaRPr lang="en-US" altLang="zh-TW" sz="3200" dirty="0" smtClean="0"/>
            </a:p>
          </p:txBody>
        </p:sp>
        <p:cxnSp>
          <p:nvCxnSpPr>
            <p:cNvPr id="9" name="直線單箭頭接點 8"/>
            <p:cNvCxnSpPr/>
            <p:nvPr/>
          </p:nvCxnSpPr>
          <p:spPr>
            <a:xfrm>
              <a:off x="1115616" y="3501008"/>
              <a:ext cx="86409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單箭頭接點 9"/>
            <p:cNvCxnSpPr/>
            <p:nvPr/>
          </p:nvCxnSpPr>
          <p:spPr>
            <a:xfrm>
              <a:off x="4139952" y="3501008"/>
              <a:ext cx="86409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單箭頭接點 10"/>
            <p:cNvCxnSpPr/>
            <p:nvPr/>
          </p:nvCxnSpPr>
          <p:spPr>
            <a:xfrm>
              <a:off x="7020272" y="3501008"/>
              <a:ext cx="86409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14" name="Picture 2" descr="http://www.lhoteldechine.com/upload/Vd_408/Image/careers/lx_H408-07-04-18_43_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725652"/>
            <a:ext cx="2088232" cy="3132348"/>
          </a:xfrm>
          <a:prstGeom prst="rect">
            <a:avLst/>
          </a:prstGeom>
          <a:noFill/>
        </p:spPr>
      </p:pic>
      <p:pic>
        <p:nvPicPr>
          <p:cNvPr id="13316" name="Picture 4" descr="http://i3.sinaimg.cn/dy/c/2010-03-15/1268621211_lQqfn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861048"/>
            <a:ext cx="4032868" cy="25649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關於美容美髮師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467544" y="1628800"/>
            <a:ext cx="8136904" cy="2062103"/>
            <a:chOff x="467544" y="2780928"/>
            <a:chExt cx="8136904" cy="2062103"/>
          </a:xfrm>
        </p:grpSpPr>
        <p:sp>
          <p:nvSpPr>
            <p:cNvPr id="5" name="文字方塊 4"/>
            <p:cNvSpPr txBox="1"/>
            <p:nvPr/>
          </p:nvSpPr>
          <p:spPr>
            <a:xfrm>
              <a:off x="467544" y="2780928"/>
              <a:ext cx="648072" cy="206210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/>
                <a:t>國中畢業</a:t>
              </a:r>
              <a:endParaRPr lang="zh-TW" altLang="en-US" sz="3200" dirty="0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2051720" y="3068960"/>
              <a:ext cx="2016224" cy="10772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/>
                <a:t>美容美髮科</a:t>
              </a:r>
              <a:endParaRPr lang="en-US" altLang="zh-TW" sz="3200" dirty="0" smtClean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5076056" y="3212976"/>
              <a:ext cx="1944216" cy="5847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/>
                <a:t>取得證照</a:t>
              </a:r>
              <a:endParaRPr lang="en-US" altLang="zh-TW" sz="3200" dirty="0" smtClean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7884368" y="2924944"/>
              <a:ext cx="720080" cy="10772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/>
                <a:t>就業</a:t>
              </a:r>
              <a:endParaRPr lang="en-US" altLang="zh-TW" sz="3200" dirty="0" smtClean="0"/>
            </a:p>
          </p:txBody>
        </p:sp>
        <p:cxnSp>
          <p:nvCxnSpPr>
            <p:cNvPr id="9" name="直線單箭頭接點 8"/>
            <p:cNvCxnSpPr/>
            <p:nvPr/>
          </p:nvCxnSpPr>
          <p:spPr>
            <a:xfrm>
              <a:off x="1115616" y="3501008"/>
              <a:ext cx="86409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單箭頭接點 9"/>
            <p:cNvCxnSpPr/>
            <p:nvPr/>
          </p:nvCxnSpPr>
          <p:spPr>
            <a:xfrm>
              <a:off x="4139952" y="3501008"/>
              <a:ext cx="86409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單箭頭接點 10"/>
            <p:cNvCxnSpPr/>
            <p:nvPr/>
          </p:nvCxnSpPr>
          <p:spPr>
            <a:xfrm>
              <a:off x="7020272" y="3501008"/>
              <a:ext cx="86409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字方塊 11"/>
          <p:cNvSpPr txBox="1"/>
          <p:nvPr/>
        </p:nvSpPr>
        <p:spPr>
          <a:xfrm>
            <a:off x="539552" y="4293096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3200" b="1" u="sng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名人代表</a:t>
            </a:r>
            <a:r>
              <a:rPr lang="zh-TW" altLang="en-US" sz="3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3200" b="1" dirty="0" smtClean="0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3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陸小曼、</a:t>
            </a:r>
            <a:r>
              <a:rPr lang="en-US" altLang="zh-TW" sz="3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Kevin</a:t>
            </a:r>
            <a:r>
              <a:rPr lang="zh-TW" altLang="en-US" sz="3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、牛爾</a:t>
            </a:r>
            <a:r>
              <a:rPr lang="en-US" altLang="zh-TW" sz="3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…</a:t>
            </a:r>
            <a:r>
              <a:rPr lang="zh-TW" altLang="en-US" sz="3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等</a:t>
            </a:r>
          </a:p>
        </p:txBody>
      </p:sp>
      <p:pic>
        <p:nvPicPr>
          <p:cNvPr id="3074" name="Picture 2" descr="http://www.lady8844.com/h009/h45/img201003051634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4191000"/>
            <a:ext cx="1905000" cy="2667000"/>
          </a:xfrm>
          <a:prstGeom prst="rect">
            <a:avLst/>
          </a:prstGeom>
          <a:noFill/>
        </p:spPr>
      </p:pic>
      <p:pic>
        <p:nvPicPr>
          <p:cNvPr id="12290" name="Picture 2" descr="http://www.huaxia.com/jjtw/xflx/images/20100408/1273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195664"/>
            <a:ext cx="1772419" cy="266233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9592" y="2996952"/>
            <a:ext cx="7772400" cy="914400"/>
          </a:xfrm>
        </p:spPr>
        <p:txBody>
          <a:bodyPr/>
          <a:lstStyle/>
          <a:p>
            <a:r>
              <a:rPr lang="en-US" altLang="zh-TW" sz="5400" b="1" dirty="0" smtClean="0">
                <a:latin typeface="標楷體" pitchFamily="65" charset="-120"/>
                <a:ea typeface="標楷體" pitchFamily="65" charset="-120"/>
              </a:rPr>
              <a:t>Ⅰ</a:t>
            </a:r>
            <a:r>
              <a:rPr lang="zh-TW" altLang="en-US" sz="5400" b="1" dirty="0" smtClean="0">
                <a:latin typeface="標楷體" pitchFamily="65" charset="-120"/>
                <a:ea typeface="標楷體" pitchFamily="65" charset="-120"/>
              </a:rPr>
              <a:t>活動說明篇</a:t>
            </a:r>
            <a:endParaRPr lang="zh-TW" altLang="en-US" sz="54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關於舞蹈家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467544" y="1628800"/>
            <a:ext cx="8136904" cy="2350135"/>
            <a:chOff x="467544" y="2780928"/>
            <a:chExt cx="8136904" cy="2350135"/>
          </a:xfrm>
        </p:grpSpPr>
        <p:sp>
          <p:nvSpPr>
            <p:cNvPr id="5" name="文字方塊 4"/>
            <p:cNvSpPr txBox="1"/>
            <p:nvPr/>
          </p:nvSpPr>
          <p:spPr>
            <a:xfrm>
              <a:off x="467544" y="2780928"/>
              <a:ext cx="648072" cy="206210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/>
                <a:t>國中畢業</a:t>
              </a:r>
              <a:endParaRPr lang="zh-TW" altLang="en-US" sz="3200" dirty="0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2051720" y="3068960"/>
              <a:ext cx="2016224" cy="15696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dirty="0" smtClean="0"/>
                <a:t>1.</a:t>
              </a:r>
              <a:r>
                <a:rPr lang="zh-TW" altLang="en-US" sz="3200" dirty="0" smtClean="0"/>
                <a:t>舞蹈科</a:t>
              </a:r>
              <a:endParaRPr lang="en-US" altLang="zh-TW" sz="3200" dirty="0" smtClean="0"/>
            </a:p>
            <a:p>
              <a:r>
                <a:rPr lang="en-US" altLang="zh-TW" sz="3200" dirty="0" smtClean="0"/>
                <a:t>2.</a:t>
              </a:r>
              <a:r>
                <a:rPr lang="zh-TW" altLang="en-US" sz="3200" dirty="0" smtClean="0"/>
                <a:t>表演藝術科</a:t>
              </a:r>
              <a:endParaRPr lang="en-US" altLang="zh-TW" sz="3200" dirty="0" smtClean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5076056" y="3068960"/>
              <a:ext cx="1944216" cy="206210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dirty="0" smtClean="0"/>
                <a:t>1.</a:t>
              </a:r>
              <a:r>
                <a:rPr lang="zh-TW" altLang="en-US" sz="3200" dirty="0" smtClean="0"/>
                <a:t>增加實務經驗。</a:t>
              </a:r>
              <a:endParaRPr lang="en-US" altLang="zh-TW" sz="3200" dirty="0" smtClean="0"/>
            </a:p>
            <a:p>
              <a:r>
                <a:rPr lang="en-US" altLang="zh-TW" sz="3200" dirty="0" smtClean="0"/>
                <a:t>2.</a:t>
              </a:r>
              <a:r>
                <a:rPr lang="zh-TW" altLang="en-US" sz="3200" dirty="0" smtClean="0"/>
                <a:t>持續進修。</a:t>
              </a:r>
              <a:endParaRPr lang="en-US" altLang="zh-TW" sz="3200" dirty="0" smtClean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7884368" y="2924944"/>
              <a:ext cx="720080" cy="10772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/>
                <a:t>就業</a:t>
              </a:r>
              <a:endParaRPr lang="en-US" altLang="zh-TW" sz="3200" dirty="0" smtClean="0"/>
            </a:p>
          </p:txBody>
        </p:sp>
        <p:cxnSp>
          <p:nvCxnSpPr>
            <p:cNvPr id="9" name="直線單箭頭接點 8"/>
            <p:cNvCxnSpPr/>
            <p:nvPr/>
          </p:nvCxnSpPr>
          <p:spPr>
            <a:xfrm>
              <a:off x="1115616" y="3501008"/>
              <a:ext cx="86409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單箭頭接點 9"/>
            <p:cNvCxnSpPr/>
            <p:nvPr/>
          </p:nvCxnSpPr>
          <p:spPr>
            <a:xfrm>
              <a:off x="4139952" y="3501008"/>
              <a:ext cx="86409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單箭頭接點 10"/>
            <p:cNvCxnSpPr/>
            <p:nvPr/>
          </p:nvCxnSpPr>
          <p:spPr>
            <a:xfrm>
              <a:off x="7020272" y="3501008"/>
              <a:ext cx="86409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字方塊 11"/>
          <p:cNvSpPr txBox="1"/>
          <p:nvPr/>
        </p:nvSpPr>
        <p:spPr>
          <a:xfrm>
            <a:off x="539552" y="4293096"/>
            <a:ext cx="460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3200" b="1" u="sng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名人代表</a:t>
            </a:r>
            <a:r>
              <a:rPr lang="zh-TW" altLang="en-US" sz="3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3200" b="1" dirty="0" smtClean="0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許</a:t>
            </a:r>
            <a:r>
              <a:rPr lang="zh-TW" altLang="en-US" sz="3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芳</a:t>
            </a:r>
            <a:r>
              <a:rPr lang="zh-TW" altLang="en-US" sz="3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宜</a:t>
            </a:r>
            <a:r>
              <a:rPr lang="zh-TW" altLang="en-US" sz="3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、林懷民</a:t>
            </a:r>
            <a:r>
              <a:rPr lang="en-US" altLang="zh-TW" sz="3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…</a:t>
            </a:r>
            <a:r>
              <a:rPr lang="zh-TW" altLang="en-US" sz="3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等。</a:t>
            </a:r>
            <a:endParaRPr lang="zh-TW" altLang="en-US" sz="3200" b="1" dirty="0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內容版面配置區 2"/>
          <p:cNvSpPr txBox="1">
            <a:spLocks/>
          </p:cNvSpPr>
          <p:nvPr/>
        </p:nvSpPr>
        <p:spPr bwMode="auto">
          <a:xfrm>
            <a:off x="467544" y="1340769"/>
            <a:ext cx="822960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zh-TW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2" name="AutoShape 4" descr="data:image/jpeg;base64,/9j/4AAQSkZJRgABAQAAAQABAAD/2wCEAAkGBxQSEhQUEhQVFRQVFxcVFRQUFRQUFxQVFBQWFhQVFBQYHCggGBolHBQUITEhJSksLi4uFx8zODMsNygtLisBCgoKBQUFDgUFDisZExkrKysrKysrKysrKysrKysrKysrKysrKysrKysrKysrKysrKysrKysrKysrKysrKysrK//AABEIAREAuQMBIgACEQEDEQH/xAAcAAAABwEBAAAAAAAAAAAAAAAAAQIDBQYHBAj/xABKEAABAwEEBAgIDAUDBQEAAAABAAIRAwQSITEFBkFRBxMiVGFxgZEXMnJzkpOhsQgjMzRCsrPBwtHS8BQkUmLhU6LxFkNjgqMV/8QAFAEBAAAAAAAAAAAAAAAAAAAAAP/EABQRAQAAAAAAAAAAAAAAAAAAAAD/2gAMAwEAAhEDEQA/ANL141vbo1lJzqTqvGOLYa4Ni6JnEKqDhkp80f6xv6UvhybNGy+cf9QLJ2UkGsDhgZzV/rG/pSxwuM5q/wBY39KyplNPtpoNQHCyzmr/AFjf0pQ4V2c2f6xv6VmTaaWGINM8KrObP9Y38kfhUZzZ/rG/ks1DEdxBpPhTZzZ/rG/kh4U2c2f6xv5LN7iO4g0jwpM5s/1jfyQ8KbObP9Y38lmVoqtYJcYUHpLWENkUxJ359gQbR4U2c2d6xv5IeFNnNn+sb+S8/N0i90lz3e2AlM0w4HkvfHSZ9iDfvCozmz/WN/JEeFZnNn+sb+SxGy6fd9ISP3+81MWa3Mfkf31bEGqHhYZzZ/rG/pSTwtM5q/1jf0rNixIdTQaUeF1nNX+sb+lJPDAzmr/WN/SsydTTTqaDUDwxU+aP9Y39KLwyU+aVPWM/JZYaabNNBu+pWvjNI1alNtF9MsZflzmumXBsCOtXFY1wIti1WjzI+0C2VBm/DS2aVm84/wCoFlrKa1fhibNKz+W/6oWZNYgbaxONYnW004GIGwxLDEsNSg1A2Go7qdDUHYIGKrw1pc7ADMqtW3WSXEUwYjDISekn3DvTOtNvLjdEhoPeR07cNnQqzVqY9OSDutWkH1MXOknLc3oG6FxAydn73Lt0ZoataPk2Eg7TkrZYeD57o4x0dMIKQ/KB1/lHsTBdH7yWong6B+kevs2rmtPBthyXGUGeMtbgnqNtIMgwZ6ip3SGo9anlj1iPaoC2aKqUvHaQgn9GawQbtQYb8ZCsjHBwDmkEHIhZtRaVP6AtxpuDTN0+MDgPK70Fpc1Nli6YkJJag5HU0g012FqQWILrwMNi1V/Mj7QLX1k3A+2LTW80PrhaygoHC42adn8t/wBULN2sWl8K4+LoeW76oWchqBIalBqWGpYYgQGpQanA1KDUDYaue21wwcowDvGC7g1celhFOdsiIJGZ6EFF0qxpJ2ySRmM9o/JTGrOqgdFSuJ3MOQ8reU5o2wh9W+4NwxA6d5JzhXWxUcICCR0dYGsaIAG4AKbs1iwnBcVnZhip+yOF3L99yBpljEZJp9EblKOfhguZwQRFeyA5gFVvS+rzHAwOwhXV7ehRmkmck9Xt2dqDCdP6DNCocMJ7uiFHtfc2kEZEY4T3dma0PWlwcBegGYDpwkzLcOhs4jLtVIr2YHCCCT2RtHTl7UFl0FbBUZG0Z4jHqG5SBaqroAhlSOVjhIIxH927Z7Vb4QMFqSWp8hJLUFz4Ix/M1vND64WqrLeCYfzNbzX4wtSQUbhUHxdDy3fVCzwNWi8KA+LoeW76oWfhqBIalhqUGpYagSGow1LDUoBAi6ozWStcoE7yApeFBa5ACiwnLjAO+fyQJ1bsZLQTmR78Vb7BZSCMCqXYNaRT5LWS3fiPerBo3XZgIDmkDskdyC8WWzSPcuyg0ZEwq5Z9YqdSLhjZG5Kt2lbuAzBHWgtVRo2Fc7mwqZaNdnUhymXt0bhv6fckUOENj8LsY4zhI6NucbNqC5uIIUbbhyTP7P7lclHTILuUcCYB8Uj+14O3PEHHuT1prBw9pQZxpYS9wPih23Y69DpjeBKiLTRBkAZXQRvc4EzujD3qyax2J7HEiSx23ODGSh7SLznER4si6d5BnulBWqbBxkSRJAbsnIYn71eqbeSJwwy3KjWyndeDjGHtEuidyvlBvIb1D3IEFqItTxCSQguHBSP5it5r8YWnrMuCwfzFXzX4wtNQUrhNHxdDynfVCoQar/wljkUfKd9UKiBqAg1KARgJQCAgEqEYCOECYUZb6FK1NIvXxSN88W4ESBAvEZCXDDepR7AQQRIIIIORBwIKar2e7Z4pkAsvNDInkPDRTM7IMjpjHOUFOstRjaUkN3AnekUaFGt8naGcYPoFjmjfAcQJyOWOClW6phzQHPMA5eLE549RK6tB6tUqArNdecKzbpwYboGV3pnGY7EENZatRtam0YODg120A4Y547du0LQtJ2eo10hrHlzZjlU+SMyPHmDGIO3LDGG1Z0I11pDXFzw3/UhxIbF0OcAA6MO5ueKvenLIXAOaDyLzSG/SY4QYGRIgHsQZhrFVDQcXkdAGO7A5KM0Baqda8blYtpAOe4DjG0wTAL23ZjDeMjjgrtp7Q7KjGue1zm7YIBG4mdv+d649WdA2Wi5xpmu0vF1wLolu6Z9uaB+yva4B1J1IgYF4BcDGIEAgt2mDhlE5rtZWqXAWcW+WgXTeaRgJBMnCbxywwGOa62asUiG8U0s2S3BsdI29HWpOy6DZTbhntMAT3IKzpKq59ItdSJJB+TfTcAQMMXlh9iz5lpAfdIMAEHAjB0jZ1ntWr2+xtxvAHZiFlVtsg49wGADmgxhg0YkdPJ96Dg0lQDm3mOa5zXZNIcQbxEOA2QrtZ28huEckYY4YdOKqtXRNV1ai2nTqnlTfLXOhpnNxEXcD1q5VWEGCCCNhEHuQMkJJanSEkhBbuC8fzFXzX4wtKWb8GI/mKvm/xhaQgpvCQORR8p31QqMAr3wjeJR8p31QqOAgIBKARhGAgKEcJQCOEBNbiq1q9aS6vXNUyWvc0Thyb0gdWXcrOFVtIDibSD/WSD2RdPcR7UF8FMOG7L2Lg0wOLY4tidh6TtXVoyqLoM7FDax6XoyWPMtAlwB8aMmzsGGP+UE7qHZgSXzIAi9vnElW2s6FRNT9a6ZaAMBubER0QrBW1osofcqVWMccmue0E9hMoJc0mOaRAII6FD0NEhj5bluwXSawBvUTOE3cwQN3TCcs+kGP+/egkaAwhM2qoB1o21wJPQoq2WrNBwaSqiMcyqboaxNqW998C6w8ZJ2yMG995Tmkq/KXJouz4VqgzI9jAYAjt70E1pCoaheym802taC4si8bxIwJyy2Kr0BUa6pSquc8scCx7zecWuBwJ25KY0LpMV6LORcc6mZxJJHjEk9c96Z0iBfJGM4z0RyB3Sf/AGQcUIiEuERCC2cGY+Pq+b/GFoyzrg1Hx9Xzf4wtFQVDhE8Sj5TvcFSAFeOEPxKPlO9wVJAQABGAjhHCAIQjARoChV3XOnDaVTc66e6R9/sVkUdrHRvWaphMQ/0SCT3SgitGaVmnAmcoXHa9GuNKoYvVKhbE/RAPvi93perVCKjxsLb7e4orTpxtOoA47hdyndJ2BBy6u6tV2vN1zGbS1wdieiMirXQ1es9oA46hTe7HFoLTJz5YMnGc0zYdZKQHKptAMCWuJIx3mZUpZdYKVOYYwjffdPujcgm9V9Dtsoi88tAhocQboOwHsTmmLG0kvY667M/mQoWprjZ9vGsjcOMHVgJR2fWGlVmA4Hc9j2HsvAb0HWbe5ouv7CMndSYqVick/Ws0UQD1jo3JinShs7wgjLbn0qV0HTDWTDjBwAEi9nyjlA6VF6QIAk4RnKstgpNFMAFt0tDr04ZCZQQtGzU6YqOwvuDhdp5MY52LnHIE5AdK4HmSSczj/gdCkdJ2oO5FPCmDs+kRhJ6NyjyEDZCSQnSEkhBaeDb5er5v8YWiLPeDj5er5v8AGFoSCpcIXiUfKd7gqUArrwg+JR8p3uCpYCAQlAIBGgCOEEaAkLoOByOB6jgUaCCm6GtP8PaGNfiWPdRdO3+k9RAB7U5pLR1Bzjfptdy8JnDHKRknddNGGDaKeYAFSP7fEqdmR6I3FMUgajGVBjeAkdP79yDs0fZLK0Afw9I9dJjjM5lxVm0fZ7OTBpMb1UmD2gLg0JYGSL0TmR9871crHYmRLYQctm0TQHKbTE74T1psrC0kNbPYuvidkpNpe1rYQQnHF5gjoTVsdGATz6jWy5VjSemBeIbyjlggVbzxr208wTLvJGLgeg5dq7DTGwD99C4tE0Tee52LoA6pxIHcFIFA2UkhLISSECCEkpZCSQgtXBz8vV83+MLQVn/B18vV83+ILQEFT4QPEo+U73BUwK58IHiUvKd7gqagCMIBGEARoI0BQjhGggKN+IOBBxBG0ELPa1s/hrRWpNEMFR11m4Ey272EYK/2iu2mxz3mGsBceobB07Fkte0mvUfUdm9xceiTgOwYdiC2aP05d5QkEZgjA9MK1WXWKIg9eKzGhWeMJnrgqRsIc4/4QaPV1kAF5xEqEtmsZeeTj1D78ly2DRzXQXNnrJUuywgYAAdiCEc2rV8d11v9LfzXTSsYZiApY2QBM23ksKAtHt5E73E93J+5PlN2AfFM8kHvxPvTpQIckJwpsoElEUopJQWng6+Xqeb/ABBaAs/4O/l6nm/xBaAgqfCB4lHyne4KmhXLhA8Sj5TvcFTQgNKRBKDSgCNcFu0zZ6M8bWY0gTdvBzuxgxVR0rwgOMizU7o/1KuJ/wDWmMB2k9SC82muym0vqOaxgzc4hoHaVG2LWSz1nObSL33c3Cm+4ep8R3wsq0hpCrXN6rUc8/3HAeS3IdilNTdOCyVvjMaFWG1P7DPJqDqkyNx3wgtWsVSpWwMtYMmTmd7t5VLszIJHStX0towOZLMQ4S1wMzIlrge4yqJa7AZLwMRg8bj/AFDoMHqMoCsNnvKyaP0fCidHU8AVa9GVZwMFB00aIATpanGgZZJL2kIEBpXBpjxetSjXYYZqL0vs65QO2IfFM8kDuwThVC1j0dWpvNosrnNe0XqjWk8oNgXw3J0SAQdkdKkNA680arQ20EUqm10Hi3f3A/R6jh0oLUUgpTXAgFpBByIIIPUQklAkoilFJKC08Hfy9Tzf4gr+qBwd/L1PN/iCv6Cp8IHiUfKd7gqTXrtptL6jgxjcS5xgBW/hOtbKNBlSoYY0uJPYAABtJMADpXnTT2sFW11JdyWD5Onsb0n+p0be5BYNOa7VHktsp4tn9ZANR2OYnxB7erJVirpCu7OtUdOxz3n71yT+8QjD/wDlAGvxgiDs3HqKWgWyPcfvQYZ+9ALu5G0oijIQXrg61s4oiyWgzRfhRqO/7Tz9Bx/oPsPQTFt0vocsdxjRMeM3+pu0LFgJkFa/wZ6xm1UzZarga9JvILseOpDDP+puRnEiDjigjH2LingDxX4tP3HpXfTBYQYyUvpnQVS7FyWjEFpxbGUAx71y0G3mgOwIyKCXszw5spLk3ouQC09nSut1DZt2IOciMVGWll4O6PuU1UoECFxmldLpywx96CItNO6+md8x0gtmPYsp1r0b/DWp7WjkHls8l2Jb2GR2LXrZRcW3WgODXAsMxEGbp7JHaoXSmqwtt11QuaWyAQBeGOLScjBQZpo3S1azmaNQt3tzYethwVqsPCEcq9Gf7qRj/Y781WdN6KdZa9Sg4zcOByvNcAWnuPsKjy1Bqdj1uslT/u3DuqAt/wB3i+1S9C0MqCab2vG9rg73LEw1G2QZbIO8GD3hB6Y4PB8fU83+IK/rC/g96Rq1LTaWVKj3tbRaQHEug8YBmcVuiDIPhHPP8NZADgazpG+KZj3lYSBOBW6/CO+b2Pzz/s1hYKAC83IyNxzS2uDv3iEAUl9PaMD7+tAZJb0j95pRfiD2H7im2P7935InYYjLaN3+EHUg1N03yI7upKDkBuT9itj6NRlak67VpuDmOGwjYRtByjbJG1MlJaUHpXVLWGnpGytrMgO8WrTzNOoBiOo5g7iNspvSOjQ114DkuMO6CcA7qyB7DvWE6o6yVNH2gVmS5juTWpTAqMnMbnDMH7iZ9EaO0jStVFtWk4VKVQYGOwtcNhBkEbEECbOWmIXUGyIK7TRg3doEg729e8ZHsO1IFFBxMnLd7kVWz3pwXXxGKdp04QRlGyxmisNHBx/vfHpkfcpV9JcljGB8p3tcT96DHeFqjFuB/qpN/wBpI+9UqFoHDFTi1UjvpuHcWH71QCgKElLSUGr/AAdR/OWrzDftAt9WB/B2+eWrzDftFviDH/hH/N7H55/2awkFbr8JD5tZPPP+zWEBA8ClByaaUpAb2T170kHfmlXkHBA34rp2ZEbk6TjG8SOxIdiIKS12A3gwe3BB0g4IJthzCXKAyVYtS9baujqhLZfQeQatGf8AfT3PA7wIOwiuBAFB6Z0bpKjbKLa1neHtOLXDAtcM2vGbTjBHT1FdAMgHLeNxyIXm/V3WGvYK3G2d2eFSmfEqtGxw7TB2bMyDteq2ulntwFw3KpHLoPPKaR9Jh+m3ZIx8WQJQWUGcEu6mKZxT5KA1wWZuHaR3LsK5KYDWEnLEn70GTcMjwbRRjYx8/wDzWelT+vulm2i1PLCHNbyQRkYJJI74noVfQJBRpLwksfPWg1z4O3zy1eYb9ot8WBfB0+eWrzDftAt9QY78JH5tZPPP+zWDhbz8JH5tZPPP+zWCtwwKBzrRB8Z4hFl1JSBcIw6OpMDk5ZJ5rgckBuaDkkf8H7kpBwkbigMHFLBTLXSJSwUC0CkyjQG4SmBULXBwJa5pBa5pIIIyIIyKeCJ7ZQW3RHCfbqAAfxdcb6rTfgf3tI73SrAzhmfGNibPRXIH2ZWUzBhOtKDR7TwwWg/JWaiw73ufUjsBaqrpvW+2WttytWIp/wCnTAYw+VGLh5RKgiEA1AYCMonFBAE1VEGe9OInBBrPwcz/ADlq8w37QLfl5++Dd87tXmW/aBegUGO/CS+bWTzz/s1gwO9bz8JL5tZPPP8As1gjUCw7elQkoB0IHAmy2MQlApUoAypPWlJt9OetAOIwKBThB60AUrNNoHAUYSAUYKBcoJMoAoE1mymmFPlMQgdBQLk3KNAolCUSEoDlFKCKUGtfBy+eWrzDftAt/WAfBx+eWrzDftAt/QY58JT5tZPPP+zWBAr1pwg6kU9K06VOpVdSFNxeCwNJJIiMVSPAHZ+eVvQpoMGbUS1u3gBs/O63oU0Y4BLPzyt6FNBg0bkoOW8eASz88rehTReAWz88rehTQYVKC3bwCUOeVvV00PALQ55W9CmgwgYdSD963fwC0OeVvQppI4CLOZAttXDMXKeG0IMJBSgVujOAazkSLZVI3hlMpXgFoc8rehTQYVKKVu3gFoc8rehTQ8AtDnlb0KaDCiU09b0eAWhzyt6FNA8AdDnlb0KaDBQUCVvPgCs/PK3oU0PAHZ+eVvQpoMHBQlbwOAOz88rehTQ8Adn55W9CmgwaUJW8+AKz88regxGOAKzc7r+hTQQPwcPndq8w37QLf1R9QODeloqrUqU61SoajAwh7WiAHB0iFeEELrNYqFZrW15gcYWloaSC6k6ibt4HlRWJEbW9Cim6JszDUB/iCK0F14F+dRla7fgk4vgySYBk5FWPSFkdUAu1HU4BxbvMY9gnv6Fyf/l1YJNoeXEknAhuOwNBkRJjHdmQggbPouzC46m60C5DWkMpcqKPElrjcl3JdmcvokCQg/RNlot4smu5j6TGFwawi4Hud9FshwcwNcRib7JkNFyzGzVYAFW7AaL0XiS2ZdDsBM5Y5DEo7RZaheHNqwBHJgkGHlx27RA6I6SgqdLVyyOvUw+0A1C8XjxYdeqNqS8G7/5XnEQSADMgOmKmp1nLp5QBc5xa24AS+pVecmyB8c8YESA2ZhSTrHVIE1sROIaRgbsGAYJEOzkcrLBFTsdeDetE9VNgjlSI7MMZQcNo1TovDAX1QKdOnSaA5ohtF7ajCOTg6+xhvDHkBN2bUyzsY5hL3sc4PcHFomHVXAG40bazsc4DROC7/wCDtHOBtw4tuJnkyccIjIKQszXBjQ8gvDQHEZF0cojtlBA0tTqDTheIxJa4U3AksDDiWS2Yk3SJmDIgJP8A0bQHiue0XmuAbxUC5dgNFzDxBiMcSAQCVZEEFfOqVI0qVIvq3KLXsaJYLzakh4fDcZGH+UqlqpQa5jmS0scxwIFOTxYaGhxuyRDQO07YInkEFZfqTZyHAmoQ8ODmksIJfSNIuulsXrpHoN3Jx2p9Avc4lxvF5gimQ286o5obyMA01qxbu4x2asSCCCs2q1KnU4xrn3oeMbhAFQRABbgGiABlA24pilqbRa0gPqSR40UTHxNWlN007pwrOMEEYARAhWRBBAVtVKTnseX1Pi2NptHxZADL20tvfS3w0tBbdMkuf9N0wKrQ5wbWpcQ9oFPxAxzWwbuYvHEzsGQAU2gggGarNbg2vaWiZAZUDA03y83WtaABLnYZQY3RI6N0aKJeeMqPv3cKj7wbdEC43JvZ0bl3IIAggggCCCCAIIIIAggggCCCCAIIIIAggggCCCCAIIIIAggggCCCCAIIIIAggggCCCC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054" name="AutoShape 6" descr="data:image/jpeg;base64,/9j/4AAQSkZJRgABAQAAAQABAAD/2wCEAAkGBxQSEhQUEhQVFRQVFxcVFRQUFRQUFxQVFBQWFhQVFBQYHCggGBolHBQUITEhJSksLi4uFx8zODMsNygtLisBCgoKBQUFDgUFDisZExkrKysrKysrKysrKysrKysrKysrKysrKysrKysrKysrKysrKysrKysrKysrKysrKysrK//AABEIAREAuQMBIgACEQEDEQH/xAAcAAAABwEBAAAAAAAAAAAAAAAAAQIDBQYHBAj/xABKEAABAwEEBAgIDAUDBQEAAAABAAIRAwQSITEFBkFRBxMiVGFxgZEXMnJzkpOhsQgjMzRCsrPBwtHS8BQkUmLhU6LxFkNjgqMV/8QAFAEBAAAAAAAAAAAAAAAAAAAAAP/EABQRAQAAAAAAAAAAAAAAAAAAAAD/2gAMAwEAAhEDEQA/ANL141vbo1lJzqTqvGOLYa4Ni6JnEKqDhkp80f6xv6UvhybNGy+cf9QLJ2UkGsDhgZzV/rG/pSxwuM5q/wBY39KyplNPtpoNQHCyzmr/AFjf0pQ4V2c2f6xv6VmTaaWGINM8KrObP9Y38kfhUZzZ/rG/ks1DEdxBpPhTZzZ/rG/kh4U2c2f6xv5LN7iO4g0jwpM5s/1jfyQ8KbObP9Y38lmVoqtYJcYUHpLWENkUxJ359gQbR4U2c2d6xv5IeFNnNn+sb+S8/N0i90lz3e2AlM0w4HkvfHSZ9iDfvCozmz/WN/JEeFZnNn+sb+SxGy6fd9ISP3+81MWa3Mfkf31bEGqHhYZzZ/rG/pSTwtM5q/1jf0rNixIdTQaUeF1nNX+sb+lJPDAzmr/WN/SsydTTTqaDUDwxU+aP9Y39KLwyU+aVPWM/JZYaabNNBu+pWvjNI1alNtF9MsZflzmumXBsCOtXFY1wIti1WjzI+0C2VBm/DS2aVm84/wCoFlrKa1fhibNKz+W/6oWZNYgbaxONYnW004GIGwxLDEsNSg1A2Go7qdDUHYIGKrw1pc7ADMqtW3WSXEUwYjDISekn3DvTOtNvLjdEhoPeR07cNnQqzVqY9OSDutWkH1MXOknLc3oG6FxAydn73Lt0ZoataPk2Eg7TkrZYeD57o4x0dMIKQ/KB1/lHsTBdH7yWong6B+kevs2rmtPBthyXGUGeMtbgnqNtIMgwZ6ip3SGo9anlj1iPaoC2aKqUvHaQgn9GawQbtQYb8ZCsjHBwDmkEHIhZtRaVP6AtxpuDTN0+MDgPK70Fpc1Nli6YkJJag5HU0g012FqQWILrwMNi1V/Mj7QLX1k3A+2LTW80PrhaygoHC42adn8t/wBULN2sWl8K4+LoeW76oWchqBIalBqWGpYYgQGpQanA1KDUDYaue21wwcowDvGC7g1celhFOdsiIJGZ6EFF0qxpJ2ySRmM9o/JTGrOqgdFSuJ3MOQ8reU5o2wh9W+4NwxA6d5JzhXWxUcICCR0dYGsaIAG4AKbs1iwnBcVnZhip+yOF3L99yBpljEZJp9EblKOfhguZwQRFeyA5gFVvS+rzHAwOwhXV7ehRmkmck9Xt2dqDCdP6DNCocMJ7uiFHtfc2kEZEY4T3dma0PWlwcBegGYDpwkzLcOhs4jLtVIr2YHCCCT2RtHTl7UFl0FbBUZG0Z4jHqG5SBaqroAhlSOVjhIIxH927Z7Vb4QMFqSWp8hJLUFz4Ix/M1vND64WqrLeCYfzNbzX4wtSQUbhUHxdDy3fVCzwNWi8KA+LoeW76oWfhqBIalhqUGpYagSGow1LDUoBAi6ozWStcoE7yApeFBa5ACiwnLjAO+fyQJ1bsZLQTmR78Vb7BZSCMCqXYNaRT5LWS3fiPerBo3XZgIDmkDskdyC8WWzSPcuyg0ZEwq5Z9YqdSLhjZG5Kt2lbuAzBHWgtVRo2Fc7mwqZaNdnUhymXt0bhv6fckUOENj8LsY4zhI6NucbNqC5uIIUbbhyTP7P7lclHTILuUcCYB8Uj+14O3PEHHuT1prBw9pQZxpYS9wPih23Y69DpjeBKiLTRBkAZXQRvc4EzujD3qyax2J7HEiSx23ODGSh7SLznER4si6d5BnulBWqbBxkSRJAbsnIYn71eqbeSJwwy3KjWyndeDjGHtEuidyvlBvIb1D3IEFqItTxCSQguHBSP5it5r8YWnrMuCwfzFXzX4wtNQUrhNHxdDynfVCoQar/wljkUfKd9UKiBqAg1KARgJQCAgEqEYCOECYUZb6FK1NIvXxSN88W4ESBAvEZCXDDepR7AQQRIIIIORBwIKar2e7Z4pkAsvNDInkPDRTM7IMjpjHOUFOstRjaUkN3AnekUaFGt8naGcYPoFjmjfAcQJyOWOClW6phzQHPMA5eLE549RK6tB6tUqArNdecKzbpwYboGV3pnGY7EENZatRtam0YODg120A4Y547du0LQtJ2eo10hrHlzZjlU+SMyPHmDGIO3LDGG1Z0I11pDXFzw3/UhxIbF0OcAA6MO5ueKvenLIXAOaDyLzSG/SY4QYGRIgHsQZhrFVDQcXkdAGO7A5KM0Baqda8blYtpAOe4DjG0wTAL23ZjDeMjjgrtp7Q7KjGue1zm7YIBG4mdv+d649WdA2Wi5xpmu0vF1wLolu6Z9uaB+yva4B1J1IgYF4BcDGIEAgt2mDhlE5rtZWqXAWcW+WgXTeaRgJBMnCbxywwGOa62asUiG8U0s2S3BsdI29HWpOy6DZTbhntMAT3IKzpKq59ItdSJJB+TfTcAQMMXlh9iz5lpAfdIMAEHAjB0jZ1ntWr2+xtxvAHZiFlVtsg49wGADmgxhg0YkdPJ96Dg0lQDm3mOa5zXZNIcQbxEOA2QrtZ28huEckYY4YdOKqtXRNV1ai2nTqnlTfLXOhpnNxEXcD1q5VWEGCCCNhEHuQMkJJanSEkhBbuC8fzFXzX4wtKWb8GI/mKvm/xhaQgpvCQORR8p31QqMAr3wjeJR8p31QqOAgIBKARhGAgKEcJQCOEBNbiq1q9aS6vXNUyWvc0Thyb0gdWXcrOFVtIDibSD/WSD2RdPcR7UF8FMOG7L2Lg0wOLY4tidh6TtXVoyqLoM7FDax6XoyWPMtAlwB8aMmzsGGP+UE7qHZgSXzIAi9vnElW2s6FRNT9a6ZaAMBubER0QrBW1osofcqVWMccmue0E9hMoJc0mOaRAII6FD0NEhj5bluwXSawBvUTOE3cwQN3TCcs+kGP+/egkaAwhM2qoB1o21wJPQoq2WrNBwaSqiMcyqboaxNqW998C6w8ZJ2yMG995Tmkq/KXJouz4VqgzI9jAYAjt70E1pCoaheym802taC4si8bxIwJyy2Kr0BUa6pSquc8scCx7zecWuBwJ25KY0LpMV6LORcc6mZxJJHjEk9c96Z0iBfJGM4z0RyB3Sf/AGQcUIiEuERCC2cGY+Pq+b/GFoyzrg1Hx9Xzf4wtFQVDhE8Sj5TvcFSAFeOEPxKPlO9wVJAQABGAjhHCAIQjARoChV3XOnDaVTc66e6R9/sVkUdrHRvWaphMQ/0SCT3SgitGaVmnAmcoXHa9GuNKoYvVKhbE/RAPvi93perVCKjxsLb7e4orTpxtOoA47hdyndJ2BBy6u6tV2vN1zGbS1wdieiMirXQ1es9oA46hTe7HFoLTJz5YMnGc0zYdZKQHKptAMCWuJIx3mZUpZdYKVOYYwjffdPujcgm9V9Dtsoi88tAhocQboOwHsTmmLG0kvY667M/mQoWprjZ9vGsjcOMHVgJR2fWGlVmA4Hc9j2HsvAb0HWbe5ouv7CMndSYqVick/Ws0UQD1jo3JinShs7wgjLbn0qV0HTDWTDjBwAEi9nyjlA6VF6QIAk4RnKstgpNFMAFt0tDr04ZCZQQtGzU6YqOwvuDhdp5MY52LnHIE5AdK4HmSSczj/gdCkdJ2oO5FPCmDs+kRhJ6NyjyEDZCSQnSEkhBaeDb5er5v8YWiLPeDj5er5v8AGFoSCpcIXiUfKd7gqUArrwg+JR8p3uCpYCAQlAIBGgCOEEaAkLoOByOB6jgUaCCm6GtP8PaGNfiWPdRdO3+k9RAB7U5pLR1Bzjfptdy8JnDHKRknddNGGDaKeYAFSP7fEqdmR6I3FMUgajGVBjeAkdP79yDs0fZLK0Afw9I9dJjjM5lxVm0fZ7OTBpMb1UmD2gLg0JYGSL0TmR9871crHYmRLYQctm0TQHKbTE74T1psrC0kNbPYuvidkpNpe1rYQQnHF5gjoTVsdGATz6jWy5VjSemBeIbyjlggVbzxr208wTLvJGLgeg5dq7DTGwD99C4tE0Tee52LoA6pxIHcFIFA2UkhLISSECCEkpZCSQgtXBz8vV83+MLQVn/B18vV83+ILQEFT4QPEo+U73BUwK58IHiUvKd7gqagCMIBGEARoI0BQjhGggKN+IOBBxBG0ELPa1s/hrRWpNEMFR11m4Ey272EYK/2iu2mxz3mGsBceobB07Fkte0mvUfUdm9xceiTgOwYdiC2aP05d5QkEZgjA9MK1WXWKIg9eKzGhWeMJnrgqRsIc4/4QaPV1kAF5xEqEtmsZeeTj1D78ly2DRzXQXNnrJUuywgYAAdiCEc2rV8d11v9LfzXTSsYZiApY2QBM23ksKAtHt5E73E93J+5PlN2AfFM8kHvxPvTpQIckJwpsoElEUopJQWng6+Xqeb/ABBaAs/4O/l6nm/xBaAgqfCB4lHyne4KmhXLhA8Sj5TvcFTQgNKRBKDSgCNcFu0zZ6M8bWY0gTdvBzuxgxVR0rwgOMizU7o/1KuJ/wDWmMB2k9SC82muym0vqOaxgzc4hoHaVG2LWSz1nObSL33c3Cm+4ep8R3wsq0hpCrXN6rUc8/3HAeS3IdilNTdOCyVvjMaFWG1P7DPJqDqkyNx3wgtWsVSpWwMtYMmTmd7t5VLszIJHStX0towOZLMQ4S1wMzIlrge4yqJa7AZLwMRg8bj/AFDoMHqMoCsNnvKyaP0fCidHU8AVa9GVZwMFB00aIATpanGgZZJL2kIEBpXBpjxetSjXYYZqL0vs65QO2IfFM8kDuwThVC1j0dWpvNosrnNe0XqjWk8oNgXw3J0SAQdkdKkNA680arQ20EUqm10Hi3f3A/R6jh0oLUUgpTXAgFpBByIIIPUQklAkoilFJKC08Hfy9Tzf4gr+qBwd/L1PN/iCv6Cp8IHiUfKd7gqTXrtptL6jgxjcS5xgBW/hOtbKNBlSoYY0uJPYAABtJMADpXnTT2sFW11JdyWD5Onsb0n+p0be5BYNOa7VHktsp4tn9ZANR2OYnxB7erJVirpCu7OtUdOxz3n71yT+8QjD/wDlAGvxgiDs3HqKWgWyPcfvQYZ+9ALu5G0oijIQXrg61s4oiyWgzRfhRqO/7Tz9Bx/oPsPQTFt0vocsdxjRMeM3+pu0LFgJkFa/wZ6xm1UzZarga9JvILseOpDDP+puRnEiDjigjH2LingDxX4tP3HpXfTBYQYyUvpnQVS7FyWjEFpxbGUAx71y0G3mgOwIyKCXszw5spLk3ouQC09nSut1DZt2IOciMVGWll4O6PuU1UoECFxmldLpywx96CItNO6+md8x0gtmPYsp1r0b/DWp7WjkHls8l2Jb2GR2LXrZRcW3WgODXAsMxEGbp7JHaoXSmqwtt11QuaWyAQBeGOLScjBQZpo3S1azmaNQt3tzYethwVqsPCEcq9Gf7qRj/Y781WdN6KdZa9Sg4zcOByvNcAWnuPsKjy1Bqdj1uslT/u3DuqAt/wB3i+1S9C0MqCab2vG9rg73LEw1G2QZbIO8GD3hB6Y4PB8fU83+IK/rC/g96Rq1LTaWVKj3tbRaQHEug8YBmcVuiDIPhHPP8NZADgazpG+KZj3lYSBOBW6/CO+b2Pzz/s1hYKAC83IyNxzS2uDv3iEAUl9PaMD7+tAZJb0j95pRfiD2H7im2P7935InYYjLaN3+EHUg1N03yI7upKDkBuT9itj6NRlak67VpuDmOGwjYRtByjbJG1MlJaUHpXVLWGnpGytrMgO8WrTzNOoBiOo5g7iNspvSOjQ114DkuMO6CcA7qyB7DvWE6o6yVNH2gVmS5juTWpTAqMnMbnDMH7iZ9EaO0jStVFtWk4VKVQYGOwtcNhBkEbEECbOWmIXUGyIK7TRg3doEg729e8ZHsO1IFFBxMnLd7kVWz3pwXXxGKdp04QRlGyxmisNHBx/vfHpkfcpV9JcljGB8p3tcT96DHeFqjFuB/qpN/wBpI+9UqFoHDFTi1UjvpuHcWH71QCgKElLSUGr/AAdR/OWrzDftAt9WB/B2+eWrzDftFviDH/hH/N7H55/2awkFbr8JD5tZPPP+zWEBA8ClByaaUpAb2T170kHfmlXkHBA34rp2ZEbk6TjG8SOxIdiIKS12A3gwe3BB0g4IJthzCXKAyVYtS9baujqhLZfQeQatGf8AfT3PA7wIOwiuBAFB6Z0bpKjbKLa1neHtOLXDAtcM2vGbTjBHT1FdAMgHLeNxyIXm/V3WGvYK3G2d2eFSmfEqtGxw7TB2bMyDteq2ulntwFw3KpHLoPPKaR9Jh+m3ZIx8WQJQWUGcEu6mKZxT5KA1wWZuHaR3LsK5KYDWEnLEn70GTcMjwbRRjYx8/wDzWelT+vulm2i1PLCHNbyQRkYJJI74noVfQJBRpLwksfPWg1z4O3zy1eYb9ot8WBfB0+eWrzDftAt9QY78JH5tZPPP+zWDhbz8JH5tZPPP+zWCtwwKBzrRB8Z4hFl1JSBcIw6OpMDk5ZJ5rgckBuaDkkf8H7kpBwkbigMHFLBTLXSJSwUC0CkyjQG4SmBULXBwJa5pBa5pIIIyIIyKeCJ7ZQW3RHCfbqAAfxdcb6rTfgf3tI73SrAzhmfGNibPRXIH2ZWUzBhOtKDR7TwwWg/JWaiw73ufUjsBaqrpvW+2WttytWIp/wCnTAYw+VGLh5RKgiEA1AYCMonFBAE1VEGe9OInBBrPwcz/ADlq8w37QLfl5++Dd87tXmW/aBegUGO/CS+bWTzz/s1gwO9bz8JL5tZPPP8As1gjUCw7elQkoB0IHAmy2MQlApUoAypPWlJt9OetAOIwKBThB60AUrNNoHAUYSAUYKBcoJMoAoE1mymmFPlMQgdBQLk3KNAolCUSEoDlFKCKUGtfBy+eWrzDftAt/WAfBx+eWrzDftAt/QY58JT5tZPPP+zWBAr1pwg6kU9K06VOpVdSFNxeCwNJJIiMVSPAHZ+eVvQpoMGbUS1u3gBs/O63oU0Y4BLPzyt6FNBg0bkoOW8eASz88rehTReAWz88rehTQYVKC3bwCUOeVvV00PALQ55W9CmgwgYdSD963fwC0OeVvQppI4CLOZAttXDMXKeG0IMJBSgVujOAazkSLZVI3hlMpXgFoc8rehTQYVKKVu3gFoc8rehTQ8AtDnlb0KaDCiU09b0eAWhzyt6FNA8AdDnlb0KaDBQUCVvPgCs/PK3oU0PAHZ+eVvQpoMHBQlbwOAOz88rehTQ8Adn55W9CmgwaUJW8+AKz88regxGOAKzc7r+hTQQPwcPndq8w37QLf1R9QODeloqrUqU61SoajAwh7WiAHB0iFeEELrNYqFZrW15gcYWloaSC6k6ibt4HlRWJEbW9Cim6JszDUB/iCK0F14F+dRla7fgk4vgySYBk5FWPSFkdUAu1HU4BxbvMY9gnv6Fyf/l1YJNoeXEknAhuOwNBkRJjHdmQggbPouzC46m60C5DWkMpcqKPElrjcl3JdmcvokCQg/RNlot4smu5j6TGFwawi4Hud9FshwcwNcRib7JkNFyzGzVYAFW7AaL0XiS2ZdDsBM5Y5DEo7RZaheHNqwBHJgkGHlx27RA6I6SgqdLVyyOvUw+0A1C8XjxYdeqNqS8G7/5XnEQSADMgOmKmp1nLp5QBc5xa24AS+pVecmyB8c8YESA2ZhSTrHVIE1sROIaRgbsGAYJEOzkcrLBFTsdeDetE9VNgjlSI7MMZQcNo1TovDAX1QKdOnSaA5ohtF7ajCOTg6+xhvDHkBN2bUyzsY5hL3sc4PcHFomHVXAG40bazsc4DROC7/wCDtHOBtw4tuJnkyccIjIKQszXBjQ8gvDQHEZF0cojtlBA0tTqDTheIxJa4U3AksDDiWS2Yk3SJmDIgJP8A0bQHiue0XmuAbxUC5dgNFzDxBiMcSAQCVZEEFfOqVI0qVIvq3KLXsaJYLzakh4fDcZGH+UqlqpQa5jmS0scxwIFOTxYaGhxuyRDQO07YInkEFZfqTZyHAmoQ8ODmksIJfSNIuulsXrpHoN3Jx2p9Avc4lxvF5gimQ286o5obyMA01qxbu4x2asSCCCs2q1KnU4xrn3oeMbhAFQRABbgGiABlA24pilqbRa0gPqSR40UTHxNWlN007pwrOMEEYARAhWRBBAVtVKTnseX1Pi2NptHxZADL20tvfS3w0tBbdMkuf9N0wKrQ5wbWpcQ9oFPxAxzWwbuYvHEzsGQAU2gggGarNbg2vaWiZAZUDA03y83WtaABLnYZQY3RI6N0aKJeeMqPv3cKj7wbdEC43JvZ0bl3IIAggggCCCCAIIIIAggggCCCCAIIIIAggggCCCCAIIIIAggggCCCCAIIIIAggggCCCC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58" name="Picture 10" descr="http://magimg.chinayes.com/Mags/ejz/20130620/Article/Content/201306201403077547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383488"/>
            <a:ext cx="2186608" cy="24745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關於導演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4" name="內容版面配置區 13" descr="李安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51902" y="4653136"/>
            <a:ext cx="3392098" cy="2204864"/>
          </a:xfrm>
        </p:spPr>
      </p:pic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467544" y="1340769"/>
            <a:ext cx="822960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1" lang="zh-TW" alt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群組 4"/>
          <p:cNvGrpSpPr/>
          <p:nvPr/>
        </p:nvGrpSpPr>
        <p:grpSpPr>
          <a:xfrm>
            <a:off x="395536" y="1412776"/>
            <a:ext cx="8136904" cy="2350135"/>
            <a:chOff x="467544" y="2780928"/>
            <a:chExt cx="8136904" cy="2350135"/>
          </a:xfrm>
        </p:grpSpPr>
        <p:sp>
          <p:nvSpPr>
            <p:cNvPr id="6" name="文字方塊 5"/>
            <p:cNvSpPr txBox="1"/>
            <p:nvPr/>
          </p:nvSpPr>
          <p:spPr>
            <a:xfrm>
              <a:off x="467544" y="2780928"/>
              <a:ext cx="648072" cy="206210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/>
                <a:t>國中畢業</a:t>
              </a:r>
              <a:endParaRPr lang="zh-TW" altLang="en-US" sz="3200" dirty="0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2051720" y="3068960"/>
              <a:ext cx="2016224" cy="10772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/>
                <a:t>電影電視科</a:t>
              </a:r>
              <a:endParaRPr lang="en-US" altLang="zh-TW" sz="3200" dirty="0" smtClean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5076056" y="3068960"/>
              <a:ext cx="1944216" cy="206210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3200" dirty="0" smtClean="0"/>
                <a:t>1.</a:t>
              </a:r>
              <a:r>
                <a:rPr lang="zh-TW" altLang="en-US" sz="3200" dirty="0" smtClean="0"/>
                <a:t>增加實務經驗。</a:t>
              </a:r>
              <a:endParaRPr lang="en-US" altLang="zh-TW" sz="3200" dirty="0" smtClean="0"/>
            </a:p>
            <a:p>
              <a:r>
                <a:rPr lang="en-US" altLang="zh-TW" sz="3200" dirty="0" smtClean="0"/>
                <a:t>2.</a:t>
              </a:r>
              <a:r>
                <a:rPr lang="zh-TW" altLang="en-US" sz="3200" dirty="0" smtClean="0"/>
                <a:t>持續進修。</a:t>
              </a:r>
              <a:endParaRPr lang="en-US" altLang="zh-TW" sz="3200" dirty="0" smtClean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7884368" y="2924944"/>
              <a:ext cx="720080" cy="10772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3200" dirty="0" smtClean="0"/>
                <a:t>就業</a:t>
              </a:r>
              <a:endParaRPr lang="en-US" altLang="zh-TW" sz="3200" dirty="0" smtClean="0"/>
            </a:p>
          </p:txBody>
        </p:sp>
        <p:cxnSp>
          <p:nvCxnSpPr>
            <p:cNvPr id="10" name="直線單箭頭接點 9"/>
            <p:cNvCxnSpPr/>
            <p:nvPr/>
          </p:nvCxnSpPr>
          <p:spPr>
            <a:xfrm>
              <a:off x="1115616" y="3501008"/>
              <a:ext cx="86409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單箭頭接點 10"/>
            <p:cNvCxnSpPr/>
            <p:nvPr/>
          </p:nvCxnSpPr>
          <p:spPr>
            <a:xfrm>
              <a:off x="4139952" y="3501008"/>
              <a:ext cx="86409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單箭頭接點 11"/>
            <p:cNvCxnSpPr/>
            <p:nvPr/>
          </p:nvCxnSpPr>
          <p:spPr>
            <a:xfrm>
              <a:off x="7020272" y="3501008"/>
              <a:ext cx="86409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字方塊 12"/>
          <p:cNvSpPr txBox="1"/>
          <p:nvPr/>
        </p:nvSpPr>
        <p:spPr>
          <a:xfrm>
            <a:off x="899592" y="3356992"/>
            <a:ext cx="4032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3200" b="1" u="sng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名人代表</a:t>
            </a:r>
            <a:r>
              <a:rPr lang="zh-TW" altLang="en-US" sz="3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：</a:t>
            </a:r>
            <a:endParaRPr lang="en-US" altLang="zh-TW" sz="3200" b="1" dirty="0" smtClean="0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李安、魏德聖</a:t>
            </a:r>
            <a:r>
              <a:rPr lang="en-US" altLang="zh-TW" sz="3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…</a:t>
            </a:r>
            <a:r>
              <a:rPr lang="zh-TW" altLang="en-US" sz="32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等。</a:t>
            </a:r>
            <a:endParaRPr lang="zh-TW" altLang="en-US" sz="3200" b="1" dirty="0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42" name="Picture 2" descr="http://mr6.cc/wp-content/uploads/2013/05/a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638473"/>
            <a:ext cx="3688036" cy="221952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467544" y="78910"/>
            <a:ext cx="8280920" cy="901818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也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看看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選擇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普通科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同學的進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路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2" name="群組 79"/>
          <p:cNvGrpSpPr/>
          <p:nvPr/>
        </p:nvGrpSpPr>
        <p:grpSpPr>
          <a:xfrm>
            <a:off x="395536" y="1052736"/>
            <a:ext cx="8064896" cy="4501664"/>
            <a:chOff x="467544" y="1412776"/>
            <a:chExt cx="8064896" cy="4501664"/>
          </a:xfrm>
        </p:grpSpPr>
        <p:sp>
          <p:nvSpPr>
            <p:cNvPr id="7" name="文字方塊 6"/>
            <p:cNvSpPr txBox="1"/>
            <p:nvPr/>
          </p:nvSpPr>
          <p:spPr>
            <a:xfrm>
              <a:off x="467544" y="2780928"/>
              <a:ext cx="432048" cy="120032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/>
                <a:t>國中畢業</a:t>
              </a:r>
              <a:endParaRPr lang="zh-TW" altLang="en-US" dirty="0"/>
            </a:p>
          </p:txBody>
        </p:sp>
        <p:grpSp>
          <p:nvGrpSpPr>
            <p:cNvPr id="3" name="群組 37"/>
            <p:cNvGrpSpPr/>
            <p:nvPr/>
          </p:nvGrpSpPr>
          <p:grpSpPr>
            <a:xfrm>
              <a:off x="1331640" y="1412776"/>
              <a:ext cx="7200800" cy="2385556"/>
              <a:chOff x="1475656" y="1988840"/>
              <a:chExt cx="7200800" cy="2385556"/>
            </a:xfrm>
          </p:grpSpPr>
          <p:sp>
            <p:nvSpPr>
              <p:cNvPr id="8" name="文字方塊 7"/>
              <p:cNvSpPr txBox="1"/>
              <p:nvPr/>
            </p:nvSpPr>
            <p:spPr>
              <a:xfrm>
                <a:off x="1475656" y="1988840"/>
                <a:ext cx="1368152" cy="175432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 smtClean="0"/>
                  <a:t>1.</a:t>
                </a:r>
                <a:r>
                  <a:rPr lang="zh-TW" altLang="en-US" dirty="0" smtClean="0"/>
                  <a:t>普通高中</a:t>
                </a:r>
                <a:endParaRPr lang="en-US" altLang="zh-TW" dirty="0" smtClean="0"/>
              </a:p>
              <a:p>
                <a:r>
                  <a:rPr lang="en-US" altLang="zh-TW" dirty="0" smtClean="0"/>
                  <a:t>2.</a:t>
                </a:r>
                <a:r>
                  <a:rPr lang="zh-TW" altLang="en-US" dirty="0" smtClean="0"/>
                  <a:t>綜合高中</a:t>
                </a:r>
                <a:endParaRPr lang="en-US" altLang="zh-TW" dirty="0" smtClean="0"/>
              </a:p>
              <a:p>
                <a:r>
                  <a:rPr lang="en-US" altLang="zh-TW" dirty="0" smtClean="0"/>
                  <a:t>3.</a:t>
                </a:r>
                <a:r>
                  <a:rPr lang="zh-TW" altLang="en-US" dirty="0" smtClean="0"/>
                  <a:t>單科高中</a:t>
                </a:r>
                <a:endParaRPr lang="en-US" altLang="zh-TW" dirty="0" smtClean="0"/>
              </a:p>
              <a:p>
                <a:r>
                  <a:rPr lang="en-US" altLang="zh-TW" dirty="0" smtClean="0"/>
                  <a:t>4.</a:t>
                </a:r>
                <a:r>
                  <a:rPr lang="zh-TW" altLang="en-US" dirty="0" smtClean="0"/>
                  <a:t>實驗高中</a:t>
                </a:r>
                <a:endParaRPr lang="en-US" altLang="zh-TW" dirty="0" smtClean="0"/>
              </a:p>
              <a:p>
                <a:r>
                  <a:rPr lang="en-US" altLang="zh-TW" dirty="0" smtClean="0"/>
                  <a:t>5.</a:t>
                </a:r>
                <a:r>
                  <a:rPr lang="zh-TW" altLang="en-US" dirty="0" smtClean="0"/>
                  <a:t>軍校</a:t>
                </a:r>
                <a:r>
                  <a:rPr lang="en-US" altLang="zh-TW" dirty="0" smtClean="0"/>
                  <a:t>(</a:t>
                </a:r>
                <a:r>
                  <a:rPr lang="zh-TW" altLang="en-US" dirty="0" smtClean="0"/>
                  <a:t>中正預校</a:t>
                </a:r>
                <a:r>
                  <a:rPr lang="en-US" altLang="zh-TW" dirty="0" smtClean="0"/>
                  <a:t>)</a:t>
                </a:r>
                <a:endParaRPr lang="zh-TW" altLang="en-US" dirty="0"/>
              </a:p>
            </p:txBody>
          </p:sp>
          <p:sp>
            <p:nvSpPr>
              <p:cNvPr id="9" name="文字方塊 8"/>
              <p:cNvSpPr txBox="1"/>
              <p:nvPr/>
            </p:nvSpPr>
            <p:spPr>
              <a:xfrm>
                <a:off x="3347864" y="2060848"/>
                <a:ext cx="1584176" cy="92333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 smtClean="0"/>
                  <a:t>1.</a:t>
                </a:r>
                <a:r>
                  <a:rPr lang="zh-TW" altLang="en-US" dirty="0" smtClean="0"/>
                  <a:t>一般大學</a:t>
                </a:r>
                <a:endParaRPr lang="en-US" altLang="zh-TW" dirty="0" smtClean="0"/>
              </a:p>
              <a:p>
                <a:r>
                  <a:rPr lang="en-US" altLang="zh-TW" dirty="0" smtClean="0"/>
                  <a:t>2.</a:t>
                </a:r>
                <a:r>
                  <a:rPr lang="zh-TW" altLang="en-US" dirty="0" smtClean="0"/>
                  <a:t>科技大學</a:t>
                </a:r>
                <a:endParaRPr lang="en-US" altLang="zh-TW" dirty="0" smtClean="0"/>
              </a:p>
              <a:p>
                <a:r>
                  <a:rPr lang="en-US" altLang="zh-TW" dirty="0" smtClean="0"/>
                  <a:t>3.</a:t>
                </a:r>
                <a:r>
                  <a:rPr lang="zh-TW" altLang="en-US" dirty="0" smtClean="0"/>
                  <a:t>技術學院</a:t>
                </a:r>
                <a:endParaRPr lang="en-US" altLang="zh-TW" dirty="0" smtClean="0"/>
              </a:p>
            </p:txBody>
          </p:sp>
          <p:sp>
            <p:nvSpPr>
              <p:cNvPr id="11" name="文字方塊 10"/>
              <p:cNvSpPr txBox="1"/>
              <p:nvPr/>
            </p:nvSpPr>
            <p:spPr>
              <a:xfrm>
                <a:off x="3347864" y="3356992"/>
                <a:ext cx="1584176" cy="3693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/>
                  <a:t>軍警院校</a:t>
                </a:r>
                <a:endParaRPr lang="en-US" altLang="zh-TW" dirty="0" smtClean="0"/>
              </a:p>
            </p:txBody>
          </p:sp>
          <p:sp>
            <p:nvSpPr>
              <p:cNvPr id="12" name="文字方塊 11"/>
              <p:cNvSpPr txBox="1"/>
              <p:nvPr/>
            </p:nvSpPr>
            <p:spPr>
              <a:xfrm>
                <a:off x="5436096" y="2060848"/>
                <a:ext cx="1296144" cy="3693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/>
                  <a:t>研究所</a:t>
                </a:r>
                <a:r>
                  <a:rPr lang="en-US" altLang="zh-TW" dirty="0" smtClean="0"/>
                  <a:t>(</a:t>
                </a:r>
                <a:r>
                  <a:rPr lang="zh-TW" altLang="en-US" dirty="0" smtClean="0"/>
                  <a:t>碩</a:t>
                </a:r>
                <a:r>
                  <a:rPr lang="en-US" altLang="zh-TW" dirty="0" smtClean="0"/>
                  <a:t>)</a:t>
                </a:r>
              </a:p>
            </p:txBody>
          </p:sp>
          <p:sp>
            <p:nvSpPr>
              <p:cNvPr id="13" name="文字方塊 12"/>
              <p:cNvSpPr txBox="1"/>
              <p:nvPr/>
            </p:nvSpPr>
            <p:spPr>
              <a:xfrm>
                <a:off x="5436096" y="4005064"/>
                <a:ext cx="1584176" cy="3693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/>
                  <a:t>研究所</a:t>
                </a:r>
                <a:r>
                  <a:rPr lang="en-US" altLang="zh-TW" dirty="0" smtClean="0"/>
                  <a:t>(</a:t>
                </a:r>
                <a:r>
                  <a:rPr lang="zh-TW" altLang="en-US" dirty="0" smtClean="0"/>
                  <a:t>碩博</a:t>
                </a:r>
                <a:r>
                  <a:rPr lang="en-US" altLang="zh-TW" dirty="0" smtClean="0"/>
                  <a:t>)</a:t>
                </a:r>
              </a:p>
            </p:txBody>
          </p:sp>
          <p:sp>
            <p:nvSpPr>
              <p:cNvPr id="14" name="文字方塊 13"/>
              <p:cNvSpPr txBox="1"/>
              <p:nvPr/>
            </p:nvSpPr>
            <p:spPr>
              <a:xfrm>
                <a:off x="7380312" y="2060848"/>
                <a:ext cx="1296144" cy="3693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/>
                  <a:t>研究所</a:t>
                </a:r>
                <a:r>
                  <a:rPr lang="en-US" altLang="zh-TW" dirty="0" smtClean="0"/>
                  <a:t>(</a:t>
                </a:r>
                <a:r>
                  <a:rPr lang="zh-TW" altLang="en-US" dirty="0" smtClean="0"/>
                  <a:t>博</a:t>
                </a:r>
                <a:r>
                  <a:rPr lang="en-US" altLang="zh-TW" dirty="0" smtClean="0"/>
                  <a:t>)</a:t>
                </a:r>
              </a:p>
            </p:txBody>
          </p:sp>
          <p:sp>
            <p:nvSpPr>
              <p:cNvPr id="15" name="文字方塊 14"/>
              <p:cNvSpPr txBox="1"/>
              <p:nvPr/>
            </p:nvSpPr>
            <p:spPr>
              <a:xfrm>
                <a:off x="7380312" y="2852936"/>
                <a:ext cx="1296144" cy="3693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/>
                  <a:t>就業</a:t>
                </a:r>
                <a:r>
                  <a:rPr lang="en-US" altLang="zh-TW" dirty="0" smtClean="0"/>
                  <a:t>(</a:t>
                </a:r>
                <a:r>
                  <a:rPr lang="zh-TW" altLang="en-US" dirty="0" smtClean="0"/>
                  <a:t>創業</a:t>
                </a:r>
                <a:r>
                  <a:rPr lang="en-US" altLang="zh-TW" dirty="0" smtClean="0"/>
                  <a:t>)</a:t>
                </a:r>
              </a:p>
            </p:txBody>
          </p:sp>
          <p:sp>
            <p:nvSpPr>
              <p:cNvPr id="16" name="文字方塊 15"/>
              <p:cNvSpPr txBox="1"/>
              <p:nvPr/>
            </p:nvSpPr>
            <p:spPr>
              <a:xfrm>
                <a:off x="5436096" y="2636912"/>
                <a:ext cx="1296144" cy="36933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/>
                  <a:t>就業</a:t>
                </a:r>
                <a:r>
                  <a:rPr lang="en-US" altLang="zh-TW" dirty="0" smtClean="0"/>
                  <a:t>(</a:t>
                </a:r>
                <a:r>
                  <a:rPr lang="zh-TW" altLang="en-US" dirty="0" smtClean="0"/>
                  <a:t>創業</a:t>
                </a:r>
                <a:r>
                  <a:rPr lang="en-US" altLang="zh-TW" dirty="0" smtClean="0"/>
                  <a:t>)</a:t>
                </a:r>
              </a:p>
            </p:txBody>
          </p:sp>
          <p:sp>
            <p:nvSpPr>
              <p:cNvPr id="17" name="文字方塊 16"/>
              <p:cNvSpPr txBox="1"/>
              <p:nvPr/>
            </p:nvSpPr>
            <p:spPr>
              <a:xfrm>
                <a:off x="5436096" y="3212976"/>
                <a:ext cx="1512168" cy="64633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/>
                  <a:t>依規定年限服務</a:t>
                </a:r>
                <a:endParaRPr lang="en-US" altLang="zh-TW" dirty="0" smtClean="0"/>
              </a:p>
            </p:txBody>
          </p:sp>
        </p:grpSp>
        <p:grpSp>
          <p:nvGrpSpPr>
            <p:cNvPr id="4" name="群組 38"/>
            <p:cNvGrpSpPr/>
            <p:nvPr/>
          </p:nvGrpSpPr>
          <p:grpSpPr>
            <a:xfrm>
              <a:off x="2627784" y="4365104"/>
              <a:ext cx="5616624" cy="1549336"/>
              <a:chOff x="2627784" y="4365104"/>
              <a:chExt cx="5616624" cy="1549336"/>
            </a:xfrm>
          </p:grpSpPr>
          <p:sp>
            <p:nvSpPr>
              <p:cNvPr id="31" name="文字方塊 30"/>
              <p:cNvSpPr txBox="1"/>
              <p:nvPr/>
            </p:nvSpPr>
            <p:spPr>
              <a:xfrm>
                <a:off x="2627784" y="4437112"/>
                <a:ext cx="648072" cy="92333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003399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 smtClean="0"/>
                  <a:t>丙級技術士證</a:t>
                </a:r>
                <a:endParaRPr lang="en-US" altLang="zh-TW" b="1" dirty="0" smtClean="0"/>
              </a:p>
            </p:txBody>
          </p:sp>
          <p:sp>
            <p:nvSpPr>
              <p:cNvPr id="32" name="文字方塊 31"/>
              <p:cNvSpPr txBox="1"/>
              <p:nvPr/>
            </p:nvSpPr>
            <p:spPr>
              <a:xfrm>
                <a:off x="3635896" y="4437112"/>
                <a:ext cx="1008112" cy="147732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/>
                  <a:t>工作兩年或職訓累計</a:t>
                </a:r>
                <a:r>
                  <a:rPr lang="en-US" altLang="zh-TW" dirty="0" smtClean="0"/>
                  <a:t>800</a:t>
                </a:r>
                <a:r>
                  <a:rPr lang="zh-TW" altLang="en-US" dirty="0" smtClean="0"/>
                  <a:t>小時以上</a:t>
                </a:r>
                <a:endParaRPr lang="en-US" altLang="zh-TW" dirty="0" smtClean="0"/>
              </a:p>
            </p:txBody>
          </p:sp>
          <p:sp>
            <p:nvSpPr>
              <p:cNvPr id="33" name="文字方塊 32"/>
              <p:cNvSpPr txBox="1"/>
              <p:nvPr/>
            </p:nvSpPr>
            <p:spPr>
              <a:xfrm>
                <a:off x="5004048" y="4437112"/>
                <a:ext cx="648072" cy="92333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003399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 smtClean="0"/>
                  <a:t>乙級技術士證</a:t>
                </a:r>
                <a:endParaRPr lang="en-US" altLang="zh-TW" b="1" dirty="0" smtClean="0"/>
              </a:p>
            </p:txBody>
          </p:sp>
          <p:sp>
            <p:nvSpPr>
              <p:cNvPr id="35" name="文字方塊 34"/>
              <p:cNvSpPr txBox="1"/>
              <p:nvPr/>
            </p:nvSpPr>
            <p:spPr>
              <a:xfrm>
                <a:off x="7524328" y="4365104"/>
                <a:ext cx="720080" cy="92333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003399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 smtClean="0"/>
                  <a:t>甲級技術士證</a:t>
                </a:r>
                <a:endParaRPr lang="en-US" altLang="zh-TW" b="1" dirty="0" smtClean="0"/>
              </a:p>
            </p:txBody>
          </p:sp>
          <p:sp>
            <p:nvSpPr>
              <p:cNvPr id="36" name="文字方塊 35"/>
              <p:cNvSpPr txBox="1"/>
              <p:nvPr/>
            </p:nvSpPr>
            <p:spPr>
              <a:xfrm>
                <a:off x="6084168" y="4365104"/>
                <a:ext cx="1008112" cy="147732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/>
                  <a:t>工作兩年或職訓累計</a:t>
                </a:r>
                <a:r>
                  <a:rPr lang="en-US" altLang="zh-TW" dirty="0" smtClean="0"/>
                  <a:t>800</a:t>
                </a:r>
                <a:r>
                  <a:rPr lang="zh-TW" altLang="en-US" dirty="0" smtClean="0"/>
                  <a:t>小時以上</a:t>
                </a:r>
                <a:endParaRPr lang="en-US" altLang="zh-TW" dirty="0" smtClean="0"/>
              </a:p>
            </p:txBody>
          </p:sp>
        </p:grpSp>
        <p:cxnSp>
          <p:nvCxnSpPr>
            <p:cNvPr id="42" name="直線單箭頭接點 41"/>
            <p:cNvCxnSpPr/>
            <p:nvPr/>
          </p:nvCxnSpPr>
          <p:spPr>
            <a:xfrm flipV="1">
              <a:off x="971600" y="2708920"/>
              <a:ext cx="288032" cy="1440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/>
            <p:cNvCxnSpPr/>
            <p:nvPr/>
          </p:nvCxnSpPr>
          <p:spPr>
            <a:xfrm>
              <a:off x="2699792" y="1916832"/>
              <a:ext cx="4320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單箭頭接點 47"/>
            <p:cNvCxnSpPr/>
            <p:nvPr/>
          </p:nvCxnSpPr>
          <p:spPr>
            <a:xfrm>
              <a:off x="2699792" y="2996952"/>
              <a:ext cx="4320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單箭頭接點 48"/>
            <p:cNvCxnSpPr/>
            <p:nvPr/>
          </p:nvCxnSpPr>
          <p:spPr>
            <a:xfrm>
              <a:off x="4860032" y="1628800"/>
              <a:ext cx="4320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單箭頭接點 49"/>
            <p:cNvCxnSpPr/>
            <p:nvPr/>
          </p:nvCxnSpPr>
          <p:spPr>
            <a:xfrm>
              <a:off x="4860032" y="2276872"/>
              <a:ext cx="4320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單箭頭接點 50"/>
            <p:cNvCxnSpPr/>
            <p:nvPr/>
          </p:nvCxnSpPr>
          <p:spPr>
            <a:xfrm>
              <a:off x="4860032" y="2996952"/>
              <a:ext cx="4320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單箭頭接點 51"/>
            <p:cNvCxnSpPr/>
            <p:nvPr/>
          </p:nvCxnSpPr>
          <p:spPr>
            <a:xfrm flipV="1">
              <a:off x="4788024" y="2420888"/>
              <a:ext cx="432048" cy="3600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單箭頭接點 54"/>
            <p:cNvCxnSpPr/>
            <p:nvPr/>
          </p:nvCxnSpPr>
          <p:spPr>
            <a:xfrm>
              <a:off x="4788024" y="3284984"/>
              <a:ext cx="432048" cy="3600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單箭頭接點 57"/>
            <p:cNvCxnSpPr/>
            <p:nvPr/>
          </p:nvCxnSpPr>
          <p:spPr>
            <a:xfrm>
              <a:off x="6732240" y="1700808"/>
              <a:ext cx="43204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單箭頭接點 58"/>
            <p:cNvCxnSpPr/>
            <p:nvPr/>
          </p:nvCxnSpPr>
          <p:spPr>
            <a:xfrm>
              <a:off x="6732240" y="1772816"/>
              <a:ext cx="504056" cy="50405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單箭頭接點 62"/>
            <p:cNvCxnSpPr>
              <a:endCxn id="15" idx="0"/>
            </p:cNvCxnSpPr>
            <p:nvPr/>
          </p:nvCxnSpPr>
          <p:spPr>
            <a:xfrm>
              <a:off x="7884368" y="1916832"/>
              <a:ext cx="0" cy="3600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單箭頭接點 64"/>
            <p:cNvCxnSpPr/>
            <p:nvPr/>
          </p:nvCxnSpPr>
          <p:spPr>
            <a:xfrm>
              <a:off x="2699792" y="3140968"/>
              <a:ext cx="288032" cy="1224136"/>
            </a:xfrm>
            <a:prstGeom prst="straightConnector1">
              <a:avLst/>
            </a:prstGeom>
            <a:ln w="3810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單箭頭接點 67"/>
            <p:cNvCxnSpPr/>
            <p:nvPr/>
          </p:nvCxnSpPr>
          <p:spPr>
            <a:xfrm>
              <a:off x="4644008" y="4869160"/>
              <a:ext cx="423664" cy="0"/>
            </a:xfrm>
            <a:prstGeom prst="straightConnector1">
              <a:avLst/>
            </a:prstGeom>
            <a:ln w="3810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單箭頭接點 70"/>
            <p:cNvCxnSpPr/>
            <p:nvPr/>
          </p:nvCxnSpPr>
          <p:spPr>
            <a:xfrm>
              <a:off x="7092280" y="4797152"/>
              <a:ext cx="423664" cy="0"/>
            </a:xfrm>
            <a:prstGeom prst="straightConnector1">
              <a:avLst/>
            </a:prstGeom>
            <a:ln w="38100">
              <a:solidFill>
                <a:srgbClr val="FF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接點 76"/>
            <p:cNvCxnSpPr/>
            <p:nvPr/>
          </p:nvCxnSpPr>
          <p:spPr>
            <a:xfrm>
              <a:off x="3203848" y="4869160"/>
              <a:ext cx="432048" cy="0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接點 78"/>
            <p:cNvCxnSpPr/>
            <p:nvPr/>
          </p:nvCxnSpPr>
          <p:spPr>
            <a:xfrm>
              <a:off x="5652120" y="4869160"/>
              <a:ext cx="432048" cy="0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標題 28"/>
          <p:cNvSpPr txBox="1">
            <a:spLocks/>
          </p:cNvSpPr>
          <p:nvPr/>
        </p:nvSpPr>
        <p:spPr bwMode="auto">
          <a:xfrm>
            <a:off x="539552" y="5661248"/>
            <a:ext cx="8280920" cy="90181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上述職業有沒有可能透過此路徑達成？</a:t>
            </a:r>
            <a:endParaRPr kumimoji="1" lang="zh-TW" alt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2348881"/>
            <a:ext cx="8229600" cy="237626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sz="3600" b="1" dirty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若</a:t>
            </a:r>
            <a:r>
              <a:rPr lang="zh-TW" altLang="en-US" sz="36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想</a:t>
            </a:r>
            <a:r>
              <a:rPr lang="zh-TW" altLang="en-US" sz="3600" b="1" dirty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從事上述</a:t>
            </a:r>
            <a:r>
              <a:rPr lang="zh-TW" altLang="en-US" sz="3600" b="1" dirty="0" smtClean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工作，明年我可以考慮的學校類型有哪些？</a:t>
            </a:r>
            <a:endParaRPr lang="en-US" altLang="zh-TW" sz="3600" b="1" dirty="0" smtClean="0">
              <a:solidFill>
                <a:schemeClr val="accent2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各類型校特色  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PART1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395536" y="980728"/>
          <a:ext cx="8229600" cy="549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3291840"/>
                <a:gridCol w="3291840"/>
              </a:tblGrid>
              <a:tr h="370840">
                <a:tc>
                  <a:txBody>
                    <a:bodyPr/>
                    <a:lstStyle/>
                    <a:p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五專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類型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職群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solidFill>
                            <a:schemeClr val="tx2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機械</a:t>
                      </a:r>
                      <a:r>
                        <a:rPr lang="en-US" altLang="zh-TW" dirty="0" smtClean="0">
                          <a:solidFill>
                            <a:schemeClr val="tx2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2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動力機械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化工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電機電子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設計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土木建築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2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食品</a:t>
                      </a:r>
                      <a:r>
                        <a:rPr lang="en-US" altLang="zh-TW" dirty="0" smtClean="0">
                          <a:solidFill>
                            <a:schemeClr val="tx2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2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家政</a:t>
                      </a:r>
                      <a:r>
                        <a:rPr lang="en-US" altLang="zh-TW" dirty="0" smtClean="0">
                          <a:solidFill>
                            <a:schemeClr val="tx2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2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餐旅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農業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海事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水產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外語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2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藝術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商管</a:t>
                      </a:r>
                      <a:endParaRPr lang="en-US" altLang="zh-TW" dirty="0" smtClean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護理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商管財金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應用外語</a:t>
                      </a:r>
                      <a:r>
                        <a:rPr lang="en-US" altLang="zh-TW" dirty="0" smtClean="0">
                          <a:solidFill>
                            <a:schemeClr val="tx2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2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餐飲</a:t>
                      </a:r>
                      <a:r>
                        <a:rPr lang="en-US" altLang="zh-TW" dirty="0" smtClean="0">
                          <a:solidFill>
                            <a:schemeClr val="tx2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2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美容與化妝品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幼保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電機與電子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資訊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醫事技術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牙體技術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復健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工程科技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海事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2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觀光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文創</a:t>
                      </a:r>
                      <a:r>
                        <a:rPr lang="en-US" altLang="zh-TW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…</a:t>
                      </a:r>
                      <a:r>
                        <a:rPr lang="zh-TW" altLang="en-US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等</a:t>
                      </a:r>
                      <a:endParaRPr lang="zh-TW" altLang="en-US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修業年限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日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三年</a:t>
                      </a:r>
                      <a:endParaRPr lang="en-US" altLang="zh-TW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夜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四年</a:t>
                      </a:r>
                      <a:endParaRPr lang="en-US" altLang="zh-TW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進修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三年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五年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適合就讀條件與特質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1.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喜歡且擅長操作性事物。</a:t>
                      </a:r>
                      <a:endParaRPr lang="en-US" altLang="zh-TW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2.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有明確職業方向。</a:t>
                      </a:r>
                      <a:endParaRPr lang="en-US" altLang="zh-TW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3.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想學一技之長。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1.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有明確的職業方向。</a:t>
                      </a:r>
                      <a:endParaRPr lang="en-US" altLang="zh-TW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2.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想讀科別於高職端未設立。</a:t>
                      </a:r>
                      <a:endParaRPr lang="en-US" altLang="zh-TW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3.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想深入學習某一專業。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學習內容特色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職業教育，著重技術實作與實習，取得證照。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職業技術訓練與學術課程並重。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基北區相關學校舉例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大安、新北、松農、松</a:t>
                      </a:r>
                      <a:r>
                        <a:rPr lang="zh-TW" altLang="en-US" smtClean="0">
                          <a:latin typeface="標楷體" pitchFamily="65" charset="-120"/>
                          <a:ea typeface="標楷體" pitchFamily="65" charset="-120"/>
                        </a:rPr>
                        <a:t>家、士商、南港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、內湖、木柵、三重、淡水商工、金甌、智光、樹人、能仁、莊敬、南強、育達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…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等</a:t>
                      </a:r>
                      <a:endParaRPr lang="en-US" altLang="zh-TW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台北商業技術學院、致理技術學院、長庚技術學院、馬偕醫護專科學校、耕莘健康管理專科學校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…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等。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各類型校特色  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PART2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395536" y="1196752"/>
          <a:ext cx="8229600" cy="52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3286708"/>
                <a:gridCol w="3286708"/>
              </a:tblGrid>
              <a:tr h="370840">
                <a:tc>
                  <a:txBody>
                    <a:bodyPr/>
                    <a:lstStyle/>
                    <a:p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建教合作班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實用技能班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類型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職群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機械加工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機械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模具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汽車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電子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資訊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電機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電視電影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機電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裝潢技術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餐飲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美容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觀光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資處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...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等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機械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動力機械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化工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電機電子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設計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土木建築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食品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家政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餐旅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農業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海事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水產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商管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修業年限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三年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日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三年</a:t>
                      </a:r>
                      <a:endParaRPr lang="en-US" altLang="zh-TW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夜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三年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適合就讀條件與特質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1.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有學費壓力。</a:t>
                      </a:r>
                      <a:endParaRPr lang="en-US" altLang="zh-TW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2.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不怕吃苦。</a:t>
                      </a:r>
                      <a:endParaRPr lang="en-US" altLang="zh-TW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3.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不在意學歷高低，想早點累積工作經驗。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1.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有學費壓力。</a:t>
                      </a:r>
                      <a:endParaRPr lang="en-US" altLang="zh-TW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2.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較喜歡且擅長操作性事物。</a:t>
                      </a:r>
                      <a:endParaRPr lang="en-US" altLang="zh-TW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3.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想早點取得技術證照。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學習內容特色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由學校與雇主安排，邊休息專業理論，邊接受工作訓練。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1.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就業導向，實用技能為主。</a:t>
                      </a:r>
                      <a:endParaRPr lang="en-US" altLang="zh-TW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2.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年段式課程。</a:t>
                      </a:r>
                      <a:endParaRPr lang="en-US" altLang="zh-TW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3.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修滿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150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學分獲得畢業證書。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基北區相關學校舉例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103</a:t>
                      </a:r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年為桃園以南之縣市開設</a:t>
                      </a:r>
                      <a:endParaRPr lang="en-US" altLang="zh-TW" dirty="0" smtClean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辦理學校名單與簡章約於每年六月公布</a:t>
                      </a:r>
                      <a:endParaRPr lang="en-US" altLang="zh-TW" dirty="0" smtClean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南港高工、松山家商、稻江、開平、智光、滬江、三重商工、新北高工、瑞芳高工、能仁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…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各類型學校</a:t>
            </a: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特色  </a:t>
            </a:r>
            <a:r>
              <a:rPr lang="en-US" altLang="zh-TW" sz="3600" dirty="0" smtClean="0">
                <a:latin typeface="標楷體" pitchFamily="65" charset="-120"/>
                <a:ea typeface="標楷體" pitchFamily="65" charset="-120"/>
              </a:rPr>
              <a:t>PART3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467544" y="764704"/>
          <a:ext cx="8229601" cy="577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2191139"/>
                <a:gridCol w="2191139"/>
                <a:gridCol w="2191139"/>
              </a:tblGrid>
              <a:tr h="370840">
                <a:tc>
                  <a:txBody>
                    <a:bodyPr/>
                    <a:lstStyle/>
                    <a:p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綜合高中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軍校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類型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職群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一類組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社會組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二類組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自然組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三類組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自然組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  <a:sym typeface="Wingdings 2"/>
                        </a:rPr>
                        <a:t>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學術學程：自然學程、社會學程</a:t>
                      </a:r>
                      <a:endParaRPr lang="en-US" altLang="zh-TW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  <a:sym typeface="Wingdings 2"/>
                        </a:rPr>
                        <a:t>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專門學程：職校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16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群科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陸、海、空、政治作戰預備軍官，類高中課程。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修業年限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三年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三年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三年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適合就讀條件與特質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學術性向高或尚未定向者，想繼續學習基礎學科。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尚未決定要選擇普通科或職業群科。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1.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能適應規律生活。</a:t>
                      </a:r>
                      <a:endParaRPr lang="en-US" altLang="zh-TW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2.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服從性高，守紀律。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學習內容特色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基礎學科加深加廣。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課程融合高中與職業學校課程。</a:t>
                      </a:r>
                      <a:endParaRPr lang="en-US" altLang="zh-TW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軍人的預備教育，有獨立升學系統。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基北區相關學校舉例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建中、北一、師大附中、中山、成功、政大附中、松山、中崙、大同、明倫、華江、板橋、海山、中和、永平、錦和、新莊、北大、新北、清水、三重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...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等。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dirty="0" smtClean="0">
                          <a:latin typeface="標楷體" pitchFamily="65" charset="-120"/>
                          <a:ea typeface="標楷體" pitchFamily="65" charset="-120"/>
                        </a:rPr>
                        <a:t>成淵、大理、松農、大安、木柵、南港、金甌、靜修、滬江、</a:t>
                      </a:r>
                      <a:endParaRPr lang="en-US" altLang="zh-TW" sz="1800" dirty="0" smtClean="0"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r>
                        <a:rPr lang="zh-TW" altLang="en-US" sz="1800" dirty="0" smtClean="0">
                          <a:latin typeface="標楷體" pitchFamily="65" charset="-120"/>
                          <a:ea typeface="標楷體" pitchFamily="65" charset="-120"/>
                        </a:rPr>
                        <a:t>開南、華僑、光復、金山、雙溪、石碇、瑞芳、淡江、能仁、基隆商工、光啟</a:t>
                      </a:r>
                      <a:r>
                        <a:rPr lang="en-US" altLang="zh-TW" sz="1800" dirty="0" smtClean="0"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lang="zh-TW" altLang="en-US" sz="1800" dirty="0" smtClean="0">
                          <a:latin typeface="標楷體" pitchFamily="65" charset="-120"/>
                          <a:ea typeface="標楷體" pitchFamily="65" charset="-120"/>
                        </a:rPr>
                        <a:t>桃</a:t>
                      </a:r>
                      <a:r>
                        <a:rPr lang="en-US" altLang="zh-TW" sz="1800" dirty="0" smtClean="0"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中正預校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755576" y="2708920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Ⅳ</a:t>
            </a:r>
            <a:r>
              <a:rPr kumimoji="0" lang="zh-TW" altLang="en-US" sz="54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歷程性紀錄與回顧</a:t>
            </a:r>
            <a:endParaRPr kumimoji="0" lang="zh-TW" altLang="en-US" sz="54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 descr="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4056983"/>
            <a:ext cx="3355851" cy="280101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準備中的各位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認真投入很令人感動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DSC_01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7096" y="1600201"/>
            <a:ext cx="4024903" cy="2262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DSC_05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70" y="3861048"/>
            <a:ext cx="4098312" cy="230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DSC_05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556792"/>
            <a:ext cx="409831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內容版面配置區 3" descr="DSC_05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44007" y="3861048"/>
            <a:ext cx="4098313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中學階段已能如此討論，不容易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!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DSC_04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556792"/>
            <a:ext cx="3838254" cy="215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 descr="DSC_04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540598"/>
            <a:ext cx="3744416" cy="2105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DSC_04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789040"/>
            <a:ext cx="3995936" cy="2246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DSC_05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3717032"/>
            <a:ext cx="3960440" cy="2226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每個職業都有它特色之處，現階段的你對哪些職業有興趣呢？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這些讓你有興趣的職業是否也開始想想未來可能的發展為何？現階段如何準備？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以下，在分組活動前，先來看看幾個職業的特色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…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一起討論的感覺是甚麼呢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DSC_05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031991">
            <a:off x="595668" y="2712739"/>
            <a:ext cx="4405326" cy="24768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圖片 4" descr="DSC_05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354573">
            <a:off x="3805920" y="2914666"/>
            <a:ext cx="4385537" cy="24657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再次回顧還記得甚麼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?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DSC_05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4960493">
            <a:off x="41919" y="2765050"/>
            <a:ext cx="4533398" cy="25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 descr="DSC_05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98267">
            <a:off x="3921825" y="3363024"/>
            <a:ext cx="4607368" cy="2590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有歡樂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 descr="DSC_05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772816"/>
            <a:ext cx="4283968" cy="2408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 descr="DSC_05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149080"/>
            <a:ext cx="4098315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 descr="DSC_05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449361"/>
            <a:ext cx="4283968" cy="24086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內容版面配置區 9" descr="DSC_0506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51520" y="1412776"/>
            <a:ext cx="4240928" cy="2384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其實也有嚴肅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DSC_05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628800"/>
            <a:ext cx="7172050" cy="40324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當然有時也會不支倒地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</a:rPr>
              <a:t>Orz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DSC_05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773202"/>
            <a:ext cx="4608512" cy="2591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圖片 8" descr="DSC_01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3927" y="3933056"/>
            <a:ext cx="4700073" cy="2642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也有人很愛搶鏡頭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被老師發現沒專心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DSC_01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916832"/>
            <a:ext cx="4024904" cy="2262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 descr="DSC_01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862752"/>
            <a:ext cx="4027824" cy="226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DSC_01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4149080"/>
            <a:ext cx="4464496" cy="2510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很專心的現場出現了無影手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!?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DSC_01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7096" y="1600200"/>
            <a:ext cx="8049807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經過兩周的準備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小組開始表演了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 descr="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772816"/>
            <a:ext cx="4241524" cy="270892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對同學的表演很捧場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DSC_05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7096" y="1600201"/>
            <a:ext cx="3893037" cy="21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 descr="DSC_05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5" y="1628801"/>
            <a:ext cx="384217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DSC_05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3" y="3789040"/>
            <a:ext cx="3960440" cy="2226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 descr="DSC_05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3" y="3789040"/>
            <a:ext cx="3970243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雖然羞澀，還是站上台了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DSC_05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700808"/>
            <a:ext cx="3880888" cy="2182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 descr="DSC_05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772816"/>
            <a:ext cx="371409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DSC_05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861049"/>
            <a:ext cx="3851920" cy="2165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DSC_05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3861048"/>
            <a:ext cx="3842169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892480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來看看各職業可能出現的職業病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image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43162" y="2324894"/>
            <a:ext cx="4257675" cy="3076575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落落大方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DSC_05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4994819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 descr="DSC_05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3501008"/>
            <a:ext cx="5537429" cy="31133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賣力演出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DSC_05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700808"/>
            <a:ext cx="4866748" cy="27363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圖片 7" descr="DSC_05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933056"/>
            <a:ext cx="4738675" cy="26642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台下專心的同學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 descr="DSC_05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492896"/>
            <a:ext cx="435446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 descr="DSC_05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19" y="2492896"/>
            <a:ext cx="4354457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也會出現很神奇的工具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內容版面配置區 4" descr="DSC_05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1" y="1340768"/>
            <a:ext cx="5250963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圖片 3" descr="DSC_05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3573016"/>
            <a:ext cx="5340435" cy="3002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即使沒有裝扮，動作的架式也十足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DSC_05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988840"/>
            <a:ext cx="6984776" cy="392715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連神奇人體模型汽車都出現了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!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DSC_05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84784"/>
            <a:ext cx="4866747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 descr="DSC_05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7782" y="3861048"/>
            <a:ext cx="4956218" cy="2786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調酒師頗有架式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DSC_05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3861345"/>
            <a:ext cx="5329804" cy="29966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 descr="DSC_05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1484784"/>
            <a:ext cx="5047798" cy="28380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靠動作道具就被猜出的導演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DSC_0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844824"/>
            <a:ext cx="6624736" cy="37247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過程中默默產生很多創意道具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DSC_05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060848"/>
            <a:ext cx="4456952" cy="2505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圖片 4" descr="DSC_05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717032"/>
            <a:ext cx="4700072" cy="26425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自製鍋子、打板、雪克杯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內容版面配置區 4" descr="DSC_06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3933056"/>
            <a:ext cx="4164486" cy="2341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圖片 3" descr="DSC_05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484784"/>
            <a:ext cx="4187781" cy="2354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圖片 5" descr="DSC_06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966858" y="2593982"/>
            <a:ext cx="4738676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護士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628800"/>
            <a:ext cx="5906308" cy="4267869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回顧過程中大家認真的神情，真的很美！</a:t>
            </a:r>
            <a:endParaRPr lang="en-US" altLang="zh-TW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不知道在智光與南強，有沒有讓他校老師也看到我們這麼認真的模樣？</a:t>
            </a:r>
            <a:endParaRPr lang="en-US" altLang="zh-TW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不知道在</a:t>
            </a:r>
            <a:r>
              <a:rPr lang="en-US" altLang="zh-TW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937</a:t>
            </a:r>
            <a:r>
              <a:rPr lang="zh-TW" altLang="en-US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裡，有沒有讓每個老師都看見我們的專注的神情？</a:t>
            </a:r>
            <a:endParaRPr lang="en-US" altLang="zh-TW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生活中還有多少人有機會如此看見你的投入，他們很幸運喔</a:t>
            </a:r>
            <a:r>
              <a:rPr lang="en-US" altLang="zh-TW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~</a:t>
            </a:r>
            <a:endParaRPr lang="zh-TW" altLang="en-US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就像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….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園遊會表演的各位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 descr="DSC_05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8840"/>
            <a:ext cx="5084288" cy="2858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 descr="DSC_05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7784" y="1988840"/>
            <a:ext cx="4956216" cy="2786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DSC_05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4165958"/>
            <a:ext cx="4788024" cy="2692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當你專注投入時，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別人也是如此看著你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~~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內容版面配置區 6" descr="DSC_05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095039">
            <a:off x="760041" y="3013224"/>
            <a:ext cx="4463383" cy="2509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 descr="DSC_05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661319">
            <a:off x="3894243" y="3276545"/>
            <a:ext cx="4219979" cy="2372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755576" y="2708920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5400" spc="-100" dirty="0" smtClean="0">
                <a:solidFill>
                  <a:schemeClr val="tx2">
                    <a:satMod val="200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>Ⅴ</a:t>
            </a:r>
            <a:r>
              <a:rPr lang="zh-TW" altLang="en-US" sz="5400" spc="-100" dirty="0" smtClean="0">
                <a:solidFill>
                  <a:schemeClr val="tx2">
                    <a:satMod val="200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>心得</a:t>
            </a:r>
            <a:r>
              <a:rPr lang="zh-TW" altLang="en-US" sz="5400" spc="-100" dirty="0" smtClean="0">
                <a:solidFill>
                  <a:schemeClr val="tx2">
                    <a:satMod val="200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>與回饋</a:t>
            </a:r>
            <a:endParaRPr kumimoji="0" lang="zh-TW" altLang="en-US" sz="54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也給自己、同學與老師一些回饋吧！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 descr="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52053" y="1124744"/>
            <a:ext cx="4091947" cy="306896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76664"/>
          </a:xfrm>
        </p:spPr>
        <p:txBody>
          <a:bodyPr/>
          <a:lstStyle/>
          <a:p>
            <a:pPr marL="514350" indent="-514350">
              <a:buFont typeface="Wingdings" pitchFamily="2" charset="2"/>
              <a:buChar char="Ø"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課程後，我對未來有多些認識了嗎？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我希望明天的自己邁向何方向呢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？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我希望三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的自己，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在做甚麼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？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我希望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十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年後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的自己，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在做甚麼？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None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Wingdings" pitchFamily="2" charset="2"/>
              <a:buChar char="Ø"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現在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的我，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對自己開始有信心了嗎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？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Wingdings" pitchFamily="2" charset="2"/>
              <a:buChar char="Ø"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Wingdings" pitchFamily="2" charset="2"/>
              <a:buChar char="Ø"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課程後我想對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937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的同學說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…</a:t>
            </a:r>
          </a:p>
          <a:p>
            <a:pPr marL="514350" indent="-514350">
              <a:buFont typeface="Wingdings" pitchFamily="2" charset="2"/>
              <a:buChar char="Ø"/>
            </a:pP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Wingdings" pitchFamily="2" charset="2"/>
              <a:buChar char="Ø"/>
            </a:pP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課程後我想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對輔導老師說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None/>
            </a:pP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 descr="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4248" y="3933056"/>
            <a:ext cx="2062314" cy="292494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937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的同學這麼說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~~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客服人員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image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628800"/>
            <a:ext cx="6076702" cy="4390995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便利超商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image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628800"/>
            <a:ext cx="5932686" cy="428693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設計師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image_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484784"/>
            <a:ext cx="5932686" cy="428693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So…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這堂課的活動規則如下：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14400" y="1988840"/>
            <a:ext cx="7772400" cy="4248472"/>
          </a:xfrm>
        </p:spPr>
        <p:txBody>
          <a:bodyPr>
            <a:normAutofit lnSpcReduction="10000"/>
          </a:bodyPr>
          <a:lstStyle/>
          <a:p>
            <a:pPr marL="582930" indent="-514350">
              <a:buFont typeface="+mj-lt"/>
              <a:buAutoNum type="arabicPeriod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每組選好自己有興趣的職業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種，並討論喜愛的理由。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582930" indent="-514350">
              <a:buFont typeface="+mj-lt"/>
              <a:buAutoNum type="arabicPeriod"/>
            </a:pPr>
            <a:r>
              <a:rPr lang="zh-TW" altLang="en-US" b="1" u="sng" dirty="0" smtClean="0">
                <a:latin typeface="標楷體" pitchFamily="65" charset="-120"/>
                <a:ea typeface="標楷體" pitchFamily="65" charset="-120"/>
              </a:rPr>
              <a:t>請討論你們認為該職業</a:t>
            </a:r>
            <a:r>
              <a:rPr lang="en-US" altLang="zh-TW" b="1" u="sng" dirty="0" smtClean="0">
                <a:latin typeface="標楷體" pitchFamily="65" charset="-120"/>
                <a:ea typeface="標楷體" pitchFamily="65" charset="-120"/>
              </a:rPr>
              <a:t>…</a:t>
            </a:r>
            <a:r>
              <a:rPr lang="en-US" altLang="zh-TW" b="1" u="sng" dirty="0" smtClean="0">
                <a:latin typeface="標楷體" pitchFamily="65" charset="-120"/>
                <a:ea typeface="標楷體" pitchFamily="65" charset="-120"/>
                <a:sym typeface="Wingdings 2"/>
              </a:rPr>
              <a:t>3</a:t>
            </a:r>
            <a:r>
              <a:rPr lang="zh-TW" altLang="en-US" b="1" u="sng" dirty="0" smtClean="0">
                <a:latin typeface="標楷體" pitchFamily="65" charset="-120"/>
                <a:ea typeface="標楷體" pitchFamily="65" charset="-120"/>
                <a:sym typeface="Wingdings 2"/>
              </a:rPr>
              <a:t>項職業病</a:t>
            </a:r>
            <a:r>
              <a:rPr lang="en-US" altLang="zh-TW" b="1" u="sng" dirty="0" smtClean="0">
                <a:latin typeface="標楷體" pitchFamily="65" charset="-120"/>
                <a:ea typeface="標楷體" pitchFamily="65" charset="-120"/>
                <a:sym typeface="Wingdings 2"/>
              </a:rPr>
              <a:t>(</a:t>
            </a:r>
            <a:r>
              <a:rPr lang="zh-TW" altLang="en-US" b="1" u="sng" dirty="0" smtClean="0">
                <a:latin typeface="標楷體" pitchFamily="65" charset="-120"/>
                <a:ea typeface="標楷體" pitchFamily="65" charset="-120"/>
                <a:sym typeface="Wingdings 2"/>
              </a:rPr>
              <a:t>口頭禪</a:t>
            </a:r>
            <a:r>
              <a:rPr lang="en-US" altLang="zh-TW" b="1" u="sng" dirty="0" smtClean="0">
                <a:latin typeface="標楷體" pitchFamily="65" charset="-120"/>
                <a:ea typeface="標楷體" pitchFamily="65" charset="-120"/>
                <a:sym typeface="Wingdings 2"/>
              </a:rPr>
              <a:t>)</a:t>
            </a:r>
            <a:r>
              <a:rPr lang="zh-TW" altLang="en-US" b="1" u="sng" dirty="0" smtClean="0">
                <a:latin typeface="標楷體" pitchFamily="65" charset="-120"/>
                <a:ea typeface="標楷體" pitchFamily="65" charset="-120"/>
                <a:sym typeface="Wingdings 2"/>
              </a:rPr>
              <a:t>；</a:t>
            </a:r>
            <a:r>
              <a:rPr lang="en-US" altLang="zh-TW" b="1" u="sng" dirty="0" smtClean="0">
                <a:latin typeface="標楷體" pitchFamily="65" charset="-120"/>
                <a:ea typeface="標楷體" pitchFamily="65" charset="-120"/>
                <a:sym typeface="Wingdings 2"/>
              </a:rPr>
              <a:t></a:t>
            </a:r>
            <a:r>
              <a:rPr lang="zh-TW" altLang="en-US" b="1" u="sng" dirty="0" smtClean="0">
                <a:latin typeface="標楷體" pitchFamily="65" charset="-120"/>
                <a:ea typeface="標楷體" pitchFamily="65" charset="-120"/>
                <a:sym typeface="Wingdings 2"/>
              </a:rPr>
              <a:t>裝扮；</a:t>
            </a:r>
            <a:r>
              <a:rPr lang="en-US" altLang="zh-TW" b="1" u="sng" dirty="0" smtClean="0">
                <a:latin typeface="標楷體" pitchFamily="65" charset="-120"/>
                <a:ea typeface="標楷體" pitchFamily="65" charset="-120"/>
                <a:sym typeface="Wingdings 2"/>
              </a:rPr>
              <a:t></a:t>
            </a:r>
            <a:r>
              <a:rPr lang="zh-TW" altLang="en-US" b="1" u="sng" dirty="0" smtClean="0">
                <a:latin typeface="標楷體" pitchFamily="65" charset="-120"/>
                <a:ea typeface="標楷體" pitchFamily="65" charset="-120"/>
                <a:sym typeface="Wingdings 2"/>
              </a:rPr>
              <a:t>裝扮可能需要的材料</a:t>
            </a:r>
            <a:endParaRPr lang="en-US" altLang="zh-TW" b="1" u="sng" dirty="0" smtClean="0">
              <a:latin typeface="標楷體" pitchFamily="65" charset="-120"/>
              <a:ea typeface="標楷體" pitchFamily="65" charset="-120"/>
              <a:sym typeface="Wingdings 2"/>
            </a:endParaRPr>
          </a:p>
          <a:p>
            <a:pPr marL="582930" indent="-514350">
              <a:buFont typeface="+mj-lt"/>
              <a:buAutoNum type="arabicPeriod"/>
            </a:pP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討論期間不得讓他組獲知小組討論內容，違者扣分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每次扣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2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分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)</a:t>
            </a:r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sym typeface="Wingdings 2"/>
              </a:rPr>
              <a:t>。</a:t>
            </a:r>
            <a:endParaRPr lang="en-US" altLang="zh-TW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sym typeface="Wingdings 2"/>
            </a:endParaRPr>
          </a:p>
          <a:p>
            <a:pPr marL="582930" indent="-514350">
              <a:buFont typeface="+mj-lt"/>
              <a:buAutoNum type="arabicPeriod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  <a:sym typeface="Wingdings 2"/>
              </a:rPr>
              <a:t>討論與活動期間，教師將拍照記錄。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12_14">
  <a:themeElements>
    <a:clrScheme name="K12_14 14">
      <a:dk1>
        <a:srgbClr val="000000"/>
      </a:dk1>
      <a:lt1>
        <a:srgbClr val="FFFFFF"/>
      </a:lt1>
      <a:dk2>
        <a:srgbClr val="FF33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12_14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12_1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12_1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12_1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12_1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12_1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12_1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12_1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12_1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12_1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12_1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12_1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12_1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12_14 13">
        <a:dk1>
          <a:srgbClr val="000000"/>
        </a:dk1>
        <a:lt1>
          <a:srgbClr val="FFFFFF"/>
        </a:lt1>
        <a:dk2>
          <a:srgbClr val="FF00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12_14 14">
        <a:dk1>
          <a:srgbClr val="000000"/>
        </a:dk1>
        <a:lt1>
          <a:srgbClr val="FFFFFF"/>
        </a:lt1>
        <a:dk2>
          <a:srgbClr val="FF33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熱氣球</Template>
  <TotalTime>7035</TotalTime>
  <Words>1760</Words>
  <Application>Microsoft Office PowerPoint</Application>
  <PresentationFormat>如螢幕大小 (4:3)</PresentationFormat>
  <Paragraphs>242</Paragraphs>
  <Slides>55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55</vt:i4>
      </vt:variant>
    </vt:vector>
  </HeadingPairs>
  <TitlesOfParts>
    <vt:vector size="56" baseType="lpstr">
      <vt:lpstr>K12_14</vt:lpstr>
      <vt:lpstr>我的夢想職業</vt:lpstr>
      <vt:lpstr>Ⅰ活動說明篇</vt:lpstr>
      <vt:lpstr>投影片 3</vt:lpstr>
      <vt:lpstr>來看看各職業可能出現的職業病…</vt:lpstr>
      <vt:lpstr>護士</vt:lpstr>
      <vt:lpstr>客服人員</vt:lpstr>
      <vt:lpstr>便利超商</vt:lpstr>
      <vt:lpstr>設計師</vt:lpstr>
      <vt:lpstr>So…這堂課的活動規則如下：</vt:lpstr>
      <vt:lpstr>投影片 10</vt:lpstr>
      <vt:lpstr>Ⅱ表演階段</vt:lpstr>
      <vt:lpstr>搶分規則說明：</vt:lpstr>
      <vt:lpstr>投影片 13</vt:lpstr>
      <vt:lpstr>投影片 14</vt:lpstr>
      <vt:lpstr>邁向技職體系，然後…</vt:lpstr>
      <vt:lpstr>關於廚師、烘焙師…</vt:lpstr>
      <vt:lpstr>關於汽修人員…</vt:lpstr>
      <vt:lpstr>關於調酒師…</vt:lpstr>
      <vt:lpstr>關於美容美髮師…</vt:lpstr>
      <vt:lpstr>關於舞蹈家…</vt:lpstr>
      <vt:lpstr>關於導演…</vt:lpstr>
      <vt:lpstr>也看看選擇普通科同學的進路…</vt:lpstr>
      <vt:lpstr>投影片 23</vt:lpstr>
      <vt:lpstr>各類型校特色  PART1</vt:lpstr>
      <vt:lpstr>各類型校特色  PART2</vt:lpstr>
      <vt:lpstr>各類型學校特色  PART3</vt:lpstr>
      <vt:lpstr>投影片 27</vt:lpstr>
      <vt:lpstr>準備中的各位 認真投入很令人感動…</vt:lpstr>
      <vt:lpstr>中學階段已能如此討論，不容易!</vt:lpstr>
      <vt:lpstr>一起討論的感覺是甚麼呢?</vt:lpstr>
      <vt:lpstr>再次回顧還記得甚麼?</vt:lpstr>
      <vt:lpstr>有歡樂…</vt:lpstr>
      <vt:lpstr>其實也有嚴肅…</vt:lpstr>
      <vt:lpstr>當然有時也會不支倒地…Orz</vt:lpstr>
      <vt:lpstr>也有人很愛搶鏡頭… 被老師發現沒專心…</vt:lpstr>
      <vt:lpstr>很專心的現場出現了無影手!?</vt:lpstr>
      <vt:lpstr>經過兩周的準備 小組開始表演了</vt:lpstr>
      <vt:lpstr>對同學的表演很捧場</vt:lpstr>
      <vt:lpstr>雖然羞澀，還是站上台了</vt:lpstr>
      <vt:lpstr>落落大方</vt:lpstr>
      <vt:lpstr>賣力演出…</vt:lpstr>
      <vt:lpstr>台下專心的同學…</vt:lpstr>
      <vt:lpstr>也會出現很神奇的工具…</vt:lpstr>
      <vt:lpstr>即使沒有裝扮，動作的架式也十足</vt:lpstr>
      <vt:lpstr>連神奇人體模型汽車都出現了!</vt:lpstr>
      <vt:lpstr>調酒師頗有架式…</vt:lpstr>
      <vt:lpstr>靠動作道具就被猜出的導演…</vt:lpstr>
      <vt:lpstr>過程中默默產生很多創意道具…</vt:lpstr>
      <vt:lpstr>自製鍋子、打板、雪克杯</vt:lpstr>
      <vt:lpstr>投影片 50</vt:lpstr>
      <vt:lpstr>就像….</vt:lpstr>
      <vt:lpstr>當你專注投入時， 別人也是如此看著你~~</vt:lpstr>
      <vt:lpstr>也給自己、同學與老師一些回饋吧！</vt:lpstr>
      <vt:lpstr>投影片 54</vt:lpstr>
      <vt:lpstr>937的同學這麼說~~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我的夢想職業</dc:title>
  <dc:creator>C.H</dc:creator>
  <cp:lastModifiedBy>C.H</cp:lastModifiedBy>
  <cp:revision>60</cp:revision>
  <dcterms:created xsi:type="dcterms:W3CDTF">2014-10-21T00:11:16Z</dcterms:created>
  <dcterms:modified xsi:type="dcterms:W3CDTF">2014-12-09T00:31:55Z</dcterms:modified>
</cp:coreProperties>
</file>