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5" r:id="rId12"/>
    <p:sldId id="269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C8533-F08B-4C99-AC7D-D1C84F91EDB4}" type="datetimeFigureOut">
              <a:rPr lang="zh-TW" altLang="en-US" smtClean="0"/>
              <a:t>2013/6/11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795AF-195A-4CD3-AA3D-A894A0AA0D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795AF-195A-4CD3-AA3D-A894A0AA0D55}" type="slidenum">
              <a:rPr lang="zh-TW" altLang="en-US" smtClean="0"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 rot="-545160">
            <a:off x="539750" y="4149725"/>
            <a:ext cx="649288" cy="719138"/>
            <a:chOff x="158" y="3158"/>
            <a:chExt cx="409" cy="454"/>
          </a:xfrm>
        </p:grpSpPr>
        <p:sp>
          <p:nvSpPr>
            <p:cNvPr id="3092" name="AutoShape 20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5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079" name="AutoShape 7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0" name="AutoShape 8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16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089" name="AutoShape 17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0" name="AutoShape 18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091" name="AutoShape 19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 rot="-750104">
            <a:off x="8388350" y="1196975"/>
            <a:ext cx="325438" cy="361950"/>
            <a:chOff x="158" y="3158"/>
            <a:chExt cx="409" cy="454"/>
          </a:xfrm>
        </p:grpSpPr>
        <p:sp>
          <p:nvSpPr>
            <p:cNvPr id="3100" name="AutoShape 2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03" name="AutoShape 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4" name="AutoShape 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3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06" name="AutoShape 3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7" name="AutoShape 3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08" name="AutoShape 3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 rot="-240497">
            <a:off x="8243888" y="4868863"/>
            <a:ext cx="454025" cy="503237"/>
            <a:chOff x="158" y="3158"/>
            <a:chExt cx="409" cy="454"/>
          </a:xfrm>
        </p:grpSpPr>
        <p:sp>
          <p:nvSpPr>
            <p:cNvPr id="3110" name="AutoShape 3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4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13" name="AutoShape 4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14" name="AutoShape 4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4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16" name="AutoShape 4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17" name="AutoShape 4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18" name="AutoShape 4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2627313" y="5805488"/>
            <a:ext cx="519112" cy="576262"/>
            <a:chOff x="1655" y="3657"/>
            <a:chExt cx="327" cy="363"/>
          </a:xfrm>
        </p:grpSpPr>
        <p:sp>
          <p:nvSpPr>
            <p:cNvPr id="3120" name="AutoShape 4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5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23" name="AutoShape 5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4" name="AutoShape 5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5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26" name="AutoShape 5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7" name="AutoShape 5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28" name="AutoShape 5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4" name="Group 67"/>
          <p:cNvGrpSpPr>
            <a:grpSpLocks/>
          </p:cNvGrpSpPr>
          <p:nvPr/>
        </p:nvGrpSpPr>
        <p:grpSpPr bwMode="auto">
          <a:xfrm rot="846238">
            <a:off x="1692275" y="765175"/>
            <a:ext cx="908050" cy="1009650"/>
            <a:chOff x="158" y="3158"/>
            <a:chExt cx="409" cy="454"/>
          </a:xfrm>
        </p:grpSpPr>
        <p:sp>
          <p:nvSpPr>
            <p:cNvPr id="3140" name="AutoShape 6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1" name="Oval 6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5" name="Group 7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43" name="AutoShape 7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4" name="AutoShape 7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7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46" name="AutoShape 7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7" name="AutoShape 7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48" name="AutoShape 7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78"/>
          <p:cNvGrpSpPr>
            <a:grpSpLocks/>
          </p:cNvGrpSpPr>
          <p:nvPr/>
        </p:nvGrpSpPr>
        <p:grpSpPr bwMode="auto">
          <a:xfrm rot="725685">
            <a:off x="179388" y="5876925"/>
            <a:ext cx="323850" cy="360363"/>
            <a:chOff x="1655" y="3657"/>
            <a:chExt cx="327" cy="363"/>
          </a:xfrm>
        </p:grpSpPr>
        <p:sp>
          <p:nvSpPr>
            <p:cNvPr id="3151" name="AutoShape 79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52" name="Oval 80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8" name="Group 81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54" name="AutoShape 82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5" name="AutoShape 83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9" name="Group 84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57" name="AutoShape 85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8" name="AutoShape 86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59" name="AutoShape 87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98"/>
          <p:cNvGrpSpPr>
            <a:grpSpLocks/>
          </p:cNvGrpSpPr>
          <p:nvPr/>
        </p:nvGrpSpPr>
        <p:grpSpPr bwMode="auto">
          <a:xfrm rot="-1365059">
            <a:off x="395288" y="1196975"/>
            <a:ext cx="584200" cy="638175"/>
            <a:chOff x="2438" y="710"/>
            <a:chExt cx="368" cy="402"/>
          </a:xfrm>
        </p:grpSpPr>
        <p:sp>
          <p:nvSpPr>
            <p:cNvPr id="3161" name="AutoShape 89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2" name="Oval 90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1" name="Group 91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3164" name="AutoShape 92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5" name="AutoShape 93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2" name="Group 94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3167" name="AutoShape 95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8" name="AutoShape 96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69" name="AutoShape 97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99"/>
          <p:cNvGrpSpPr>
            <a:grpSpLocks/>
          </p:cNvGrpSpPr>
          <p:nvPr/>
        </p:nvGrpSpPr>
        <p:grpSpPr bwMode="auto">
          <a:xfrm rot="-617477">
            <a:off x="6011863" y="5734050"/>
            <a:ext cx="395287" cy="431800"/>
            <a:chOff x="2438" y="710"/>
            <a:chExt cx="368" cy="402"/>
          </a:xfrm>
        </p:grpSpPr>
        <p:sp>
          <p:nvSpPr>
            <p:cNvPr id="3172" name="AutoShape 100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3" name="Oval 101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4" name="Group 102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3175" name="AutoShape 103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6" name="AutoShape 104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5" name="Group 105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3178" name="AutoShape 106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9" name="AutoShape 107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80" name="AutoShape 108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81" name="Cloud"/>
          <p:cNvSpPr>
            <a:spLocks noChangeAspect="1" noEditPoints="1" noChangeArrowheads="1"/>
          </p:cNvSpPr>
          <p:nvPr/>
        </p:nvSpPr>
        <p:spPr bwMode="auto">
          <a:xfrm>
            <a:off x="250825" y="5589588"/>
            <a:ext cx="1800225" cy="476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2" name="Cloud"/>
          <p:cNvSpPr>
            <a:spLocks noChangeAspect="1" noEditPoints="1" noChangeArrowheads="1"/>
          </p:cNvSpPr>
          <p:nvPr/>
        </p:nvSpPr>
        <p:spPr bwMode="auto">
          <a:xfrm>
            <a:off x="8316913" y="3716338"/>
            <a:ext cx="649287" cy="220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3" name="Cloud"/>
          <p:cNvSpPr>
            <a:spLocks noChangeAspect="1" noEditPoints="1" noChangeArrowheads="1"/>
          </p:cNvSpPr>
          <p:nvPr/>
        </p:nvSpPr>
        <p:spPr bwMode="auto">
          <a:xfrm>
            <a:off x="539750" y="1484313"/>
            <a:ext cx="2665413" cy="5603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4" name="Cloud"/>
          <p:cNvSpPr>
            <a:spLocks noChangeAspect="1" noEditPoints="1" noChangeArrowheads="1"/>
          </p:cNvSpPr>
          <p:nvPr/>
        </p:nvSpPr>
        <p:spPr bwMode="auto">
          <a:xfrm>
            <a:off x="3348038" y="1557338"/>
            <a:ext cx="647700" cy="1714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5" name="Cloud"/>
          <p:cNvSpPr>
            <a:spLocks noChangeAspect="1" noEditPoints="1" noChangeArrowheads="1"/>
          </p:cNvSpPr>
          <p:nvPr/>
        </p:nvSpPr>
        <p:spPr bwMode="auto">
          <a:xfrm>
            <a:off x="7596188" y="3860800"/>
            <a:ext cx="1079500" cy="285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6" name="Group 114"/>
          <p:cNvGrpSpPr>
            <a:grpSpLocks/>
          </p:cNvGrpSpPr>
          <p:nvPr/>
        </p:nvGrpSpPr>
        <p:grpSpPr bwMode="auto">
          <a:xfrm>
            <a:off x="9144000" y="0"/>
            <a:ext cx="863600" cy="863600"/>
            <a:chOff x="1655" y="3657"/>
            <a:chExt cx="327" cy="363"/>
          </a:xfrm>
        </p:grpSpPr>
        <p:sp>
          <p:nvSpPr>
            <p:cNvPr id="3187" name="AutoShape 115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8" name="Oval 116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7" name="Group 117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90" name="AutoShape 118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1" name="AutoShape 119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8" name="Group 120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93" name="AutoShape 12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4" name="AutoShape 12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95" name="AutoShape 123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9" name="Group 124"/>
          <p:cNvGrpSpPr>
            <a:grpSpLocks/>
          </p:cNvGrpSpPr>
          <p:nvPr/>
        </p:nvGrpSpPr>
        <p:grpSpPr bwMode="auto">
          <a:xfrm rot="226018">
            <a:off x="7740650" y="1628775"/>
            <a:ext cx="288925" cy="352425"/>
            <a:chOff x="158" y="3158"/>
            <a:chExt cx="409" cy="454"/>
          </a:xfrm>
        </p:grpSpPr>
        <p:sp>
          <p:nvSpPr>
            <p:cNvPr id="3197" name="AutoShape 125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8" name="Oval 126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0" name="Group 127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200" name="AutoShape 128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1" name="AutoShape 129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1" name="Group 130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203" name="AutoShape 1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4" name="AutoShape 1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05" name="AutoShape 133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2948E-6 C -0.00538 -0.00485 -0.01128 -0.01202 -0.01736 -0.01479 C -0.0191 -0.02219 -0.02257 -0.02867 -0.01892 -0.03606 C -0.01684 -0.04046 -0.00642 -0.0437 -0.00469 -0.04439 C 0.00174 -0.04716 0.00799 -0.05017 0.01441 -0.05294 C 0.01997 -0.06404 0.02257 -0.08185 0.01111 -0.0867 C 0.00365 -0.09341 0.00816 -0.09017 -0.00312 -0.09526 C -0.00746 -0.09734 -0.01198 -0.10427 -0.0158 -0.10774 C -0.01632 -0.10982 -0.01805 -0.11213 -0.01736 -0.11422 C -0.01614 -0.11815 -0.00312 -0.12254 -0.00312 -0.12254 C 0.0059 -0.12647 0.01493 -0.12924 0.02396 -0.13317 C 0.02708 -0.13456 0.03021 -0.13595 0.03333 -0.13734 C 0.0349 -0.13803 0.0382 -0.13965 0.0382 -0.13965 C 0.04063 -0.14959 0.04149 -0.15306 0.03333 -0.15653 C 0.02326 -0.16554 0.01528 -0.16531 0.0033 -0.16693 C -0.00382 -0.16948 -0.00694 -0.17017 -0.00937 -0.17965 C -0.00903 -0.18659 -0.00903 -0.20901 -0.00469 -0.2178 C -0.00156 -0.22404 0.00799 -0.2326 0.00799 -0.2326 C 0.01615 -0.24878 0.00556 -0.23075 0.01597 -0.24092 C 0.02031 -0.24508 0.0342 -0.26196 0.03663 -0.26843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19653E-6 C -0.04219 0.00162 -0.04635 -0.00879 -0.07153 0.0148 C -0.07726 0.02011 -0.08715 0.02104 -0.09375 0.02335 C -0.09479 0.02381 -0.10504 0.02821 -0.10799 0.02959 C -0.10955 0.03029 -0.11267 0.03167 -0.11267 0.03167 C -0.16806 0.03006 -0.20677 0.02797 -0.26198 0.02959 C -0.27083 0.03792 -0.27813 0.04925 -0.28576 0.05919 C -0.2934 0.06913 -0.28385 0.06358 -0.29375 0.06774 C -0.29844 0.07722 -0.30295 0.083 -0.31111 0.0867 C -0.32795 0.08532 -0.33767 0.08485 -0.35243 0.07838 C -0.36024 0.06728 -0.36719 0.06451 -0.37778 0.06127 C -0.38629 0.06196 -0.39479 0.06243 -0.4033 0.06358 C -0.41024 0.06451 -0.41198 0.0726 -0.41597 0.07838 C -0.42344 0.08948 -0.42326 0.08878 -0.43021 0.09526 C -0.43611 0.09456 -0.44201 0.09433 -0.44774 0.09318 C -0.4559 0.09156 -0.45208 0.0911 -0.45885 0.0867 C -0.46563 0.08231 -0.48108 0.07884 -0.48108 0.06566 " pathEditMode="relative" ptsTypes="ffffffffffffffffA">
                                      <p:cBhvr>
                                        <p:cTn id="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88 0.14104 C -0.03733 0.13295 -0.0257 0.1348 -0.01511 0.13041 C -0.01198 0.12902 -0.00868 0.12763 -0.00556 0.12624 C -0.004 0.12555 -0.00087 0.12416 -0.00087 0.12416 C 0.00642 0.11491 0.00937 0.10752 0.0118 0.09457 C 0.01128 0.08763 0.01111 0.08046 0.01024 0.07353 C 0.00885 0.06197 0.00052 0.05503 -0.004 0.04601 C -0.00747 0.03145 -0.00955 0.03121 0.00069 0.02058 C 0.00364 0.01734 0.01024 0.01202 0.01024 0.01202 C 0.01753 -0.00208 0.01406 0.00324 0.01979 -0.00485 C 0.02326 -0.01919 0.02586 -0.03445 0.01979 -0.04925 C 0.01649 -0.05734 0.0118 -0.06405 0.00868 -0.07237 " pathEditMode="relative" ptsTypes="fffffffffffA">
                                      <p:cBhvr>
                                        <p:cTn id="1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9.42197E-6 C 0.00052 -0.00208 0.00052 -0.00462 0.00157 -0.00624 C 0.00278 -0.00832 0.00504 -0.00878 0.00643 -0.01063 C 0.01563 -0.02288 0.00261 -0.01109 0.01424 -0.02312 C 0.01719 -0.02635 0.02379 -0.03167 0.02379 -0.03167 C 0.02796 -0.04809 0.02622 -0.06612 0.0191 -0.08023 C 0.01459 -0.09895 0.01893 -0.11236 0.02865 -0.12462 C 0.03299 -0.14196 0.03177 -0.13294 0.03177 -0.15213 " pathEditMode="relative" ptsTypes="fffffff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8C03777-0A48-48BE-A04C-52D1408884F4}" type="datetimeFigureOut">
              <a:rPr lang="zh-TW" altLang="en-US" smtClean="0"/>
              <a:pPr/>
              <a:t>2013/6/11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80C5B7-025B-46F8-BFE4-BB80EAD9654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rot="-750104">
            <a:off x="8388350" y="1196975"/>
            <a:ext cx="325438" cy="361950"/>
            <a:chOff x="158" y="3158"/>
            <a:chExt cx="409" cy="454"/>
          </a:xfrm>
        </p:grpSpPr>
        <p:sp>
          <p:nvSpPr>
            <p:cNvPr id="1032" name="AutoShape 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35" name="AutoShape 1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38" name="AutoShape 1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40" name="AutoShape 1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 rot="-240497">
            <a:off x="5508625" y="6021388"/>
            <a:ext cx="454025" cy="503237"/>
            <a:chOff x="158" y="3158"/>
            <a:chExt cx="409" cy="454"/>
          </a:xfrm>
        </p:grpSpPr>
        <p:sp>
          <p:nvSpPr>
            <p:cNvPr id="1042" name="AutoShape 1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2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45" name="AutoShape 2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6" name="AutoShape 2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2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48" name="AutoShape 2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9" name="AutoShape 2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50" name="AutoShape 2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539750" y="5949950"/>
            <a:ext cx="519113" cy="576263"/>
            <a:chOff x="1655" y="3657"/>
            <a:chExt cx="327" cy="363"/>
          </a:xfrm>
        </p:grpSpPr>
        <p:sp>
          <p:nvSpPr>
            <p:cNvPr id="1052" name="AutoShape 2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3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1055" name="AutoShape 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6" name="AutoShape 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3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1058" name="AutoShape 3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9" name="AutoShape 3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60" name="AutoShape 3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 rot="725685">
            <a:off x="179388" y="5876925"/>
            <a:ext cx="323850" cy="360363"/>
            <a:chOff x="1655" y="3657"/>
            <a:chExt cx="327" cy="363"/>
          </a:xfrm>
        </p:grpSpPr>
        <p:sp>
          <p:nvSpPr>
            <p:cNvPr id="1062" name="AutoShape 3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4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1065" name="AutoShape 4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4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1068" name="AutoShape 4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9" name="AutoShape 4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70" name="AutoShape 4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 rot="-1365059">
            <a:off x="395288" y="1196975"/>
            <a:ext cx="584200" cy="638175"/>
            <a:chOff x="2438" y="710"/>
            <a:chExt cx="368" cy="402"/>
          </a:xfrm>
        </p:grpSpPr>
        <p:sp>
          <p:nvSpPr>
            <p:cNvPr id="1072" name="AutoShape 48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5" name="Group 50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1075" name="AutoShape 5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6" name="AutoShape 5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53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1078" name="AutoShape 5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9" name="AutoShape 5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80" name="AutoShape 56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57"/>
          <p:cNvGrpSpPr>
            <a:grpSpLocks/>
          </p:cNvGrpSpPr>
          <p:nvPr/>
        </p:nvGrpSpPr>
        <p:grpSpPr bwMode="auto">
          <a:xfrm rot="-617477">
            <a:off x="6011863" y="6237288"/>
            <a:ext cx="395287" cy="431800"/>
            <a:chOff x="2438" y="710"/>
            <a:chExt cx="368" cy="402"/>
          </a:xfrm>
        </p:grpSpPr>
        <p:sp>
          <p:nvSpPr>
            <p:cNvPr id="1082" name="AutoShape 58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3" name="Oval 59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8" name="Group 60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1085" name="AutoShape 6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86" name="AutoShape 6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9" name="Group 63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1088" name="AutoShape 6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89" name="AutoShape 6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90" name="AutoShape 66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67"/>
          <p:cNvGrpSpPr>
            <a:grpSpLocks/>
          </p:cNvGrpSpPr>
          <p:nvPr/>
        </p:nvGrpSpPr>
        <p:grpSpPr bwMode="auto">
          <a:xfrm rot="226018">
            <a:off x="8243888" y="1557338"/>
            <a:ext cx="288925" cy="352425"/>
            <a:chOff x="158" y="3158"/>
            <a:chExt cx="409" cy="454"/>
          </a:xfrm>
        </p:grpSpPr>
        <p:sp>
          <p:nvSpPr>
            <p:cNvPr id="1092" name="AutoShape 6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1" name="Group 7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95" name="AutoShape 7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2" name="Group 7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98" name="AutoShape 7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00" name="AutoShape 7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101" name="Cloud"/>
          <p:cNvSpPr>
            <a:spLocks noChangeAspect="1" noEditPoints="1" noChangeArrowheads="1"/>
          </p:cNvSpPr>
          <p:nvPr/>
        </p:nvSpPr>
        <p:spPr bwMode="auto">
          <a:xfrm>
            <a:off x="250825" y="5589588"/>
            <a:ext cx="1800225" cy="476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2" name="Cloud"/>
          <p:cNvSpPr>
            <a:spLocks noChangeAspect="1" noEditPoints="1" noChangeArrowheads="1"/>
          </p:cNvSpPr>
          <p:nvPr/>
        </p:nvSpPr>
        <p:spPr bwMode="auto">
          <a:xfrm>
            <a:off x="8316913" y="3716338"/>
            <a:ext cx="649287" cy="220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3" name="Cloud"/>
          <p:cNvSpPr>
            <a:spLocks noChangeAspect="1" noEditPoints="1" noChangeArrowheads="1"/>
          </p:cNvSpPr>
          <p:nvPr/>
        </p:nvSpPr>
        <p:spPr bwMode="auto">
          <a:xfrm>
            <a:off x="539750" y="1484313"/>
            <a:ext cx="2665413" cy="5603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4" name="Cloud"/>
          <p:cNvSpPr>
            <a:spLocks noChangeAspect="1" noEditPoints="1" noChangeArrowheads="1"/>
          </p:cNvSpPr>
          <p:nvPr/>
        </p:nvSpPr>
        <p:spPr bwMode="auto">
          <a:xfrm>
            <a:off x="3348038" y="1557338"/>
            <a:ext cx="647700" cy="1714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5" name="Cloud"/>
          <p:cNvSpPr>
            <a:spLocks noChangeAspect="1" noEditPoints="1" noChangeArrowheads="1"/>
          </p:cNvSpPr>
          <p:nvPr/>
        </p:nvSpPr>
        <p:spPr bwMode="auto">
          <a:xfrm>
            <a:off x="7596188" y="3860800"/>
            <a:ext cx="1079500" cy="285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FF00F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FF00F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movie/gender/&#29611;&#29808;&#23569;&#24180;---&#33865;&#27704;&#35468;(&#21098;&#36655;).fl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性別刻板印象與</a:t>
            </a:r>
            <a:r>
              <a:rPr lang="zh-TW" altLang="en-US" dirty="0" smtClean="0"/>
              <a:t>偏見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~</a:t>
            </a:r>
            <a:r>
              <a:rPr lang="zh-TW" altLang="en-US" dirty="0" smtClean="0"/>
              <a:t>談玫瑰少年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r>
              <a:rPr lang="zh-TW" altLang="en-US" dirty="0" smtClean="0"/>
              <a:t>輔導教師  方嘉珩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他曾經因為這樣的特質而受到同學的性別歧視和暴力，</a:t>
            </a:r>
            <a:r>
              <a:rPr lang="zh-TW" altLang="en-US" dirty="0" smtClean="0"/>
              <a:t>包括</a:t>
            </a:r>
            <a:r>
              <a:rPr lang="zh-TW" altLang="en-US" dirty="0"/>
              <a:t>怕上廁所時有人欺負他，害他不敢和一般同學一樣上廁所，只好經常提早下課上廁所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zh-TW" altLang="en-US" dirty="0" smtClean="0"/>
              <a:t>綜合起來，他上廁所的方式有四：</a:t>
            </a:r>
            <a:br>
              <a:rPr lang="zh-TW" altLang="en-US" dirty="0" smtClean="0"/>
            </a:br>
            <a:r>
              <a:rPr lang="en-US" altLang="zh-TW" dirty="0" smtClean="0"/>
              <a:t>(1)</a:t>
            </a:r>
            <a:r>
              <a:rPr lang="zh-TW" altLang="en-US" dirty="0" smtClean="0"/>
              <a:t>提早於下課前幾分鐘上廁所</a:t>
            </a:r>
            <a:r>
              <a:rPr lang="en-US" altLang="zh-TW" dirty="0" smtClean="0"/>
              <a:t>(</a:t>
            </a:r>
            <a:r>
              <a:rPr lang="zh-TW" altLang="en-US" dirty="0" smtClean="0"/>
              <a:t>這一次死亡就是在提早下課上廁所的時間中發生</a:t>
            </a:r>
            <a:r>
              <a:rPr lang="en-US" altLang="zh-TW" dirty="0" smtClean="0"/>
              <a:t>)</a:t>
            </a:r>
            <a:r>
              <a:rPr lang="zh-TW" altLang="en-US" dirty="0" smtClean="0"/>
              <a:t>；</a:t>
            </a:r>
            <a:br>
              <a:rPr lang="zh-TW" altLang="en-US" dirty="0" smtClean="0"/>
            </a:br>
            <a:r>
              <a:rPr lang="en-US" altLang="zh-TW" dirty="0" smtClean="0"/>
              <a:t>(2)</a:t>
            </a:r>
            <a:r>
              <a:rPr lang="zh-TW" altLang="en-US" dirty="0" smtClean="0"/>
              <a:t>找要好的男同學陪同一起去上廁所；</a:t>
            </a:r>
            <a:br>
              <a:rPr lang="zh-TW" altLang="en-US" dirty="0" smtClean="0"/>
            </a:br>
            <a:r>
              <a:rPr lang="en-US" altLang="zh-TW" dirty="0" smtClean="0"/>
              <a:t>(3) </a:t>
            </a:r>
            <a:r>
              <a:rPr lang="zh-TW" altLang="en-US" dirty="0" smtClean="0"/>
              <a:t>在上課鐘響後使用女生廁所，晚幾分鐘進教室上課；</a:t>
            </a:r>
            <a:br>
              <a:rPr lang="zh-TW" altLang="en-US" dirty="0" smtClean="0"/>
            </a:br>
            <a:r>
              <a:rPr lang="en-US" altLang="zh-TW" dirty="0" smtClean="0"/>
              <a:t>(4)</a:t>
            </a:r>
            <a:r>
              <a:rPr lang="zh-TW" altLang="en-US" dirty="0" smtClean="0"/>
              <a:t>使用教職員廁所。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原載：「兩性平等教育季刊」，</a:t>
            </a:r>
            <a:r>
              <a:rPr lang="en-US" altLang="zh-TW" dirty="0"/>
              <a:t>89.11, </a:t>
            </a:r>
            <a:r>
              <a:rPr lang="zh-TW" altLang="en-US" dirty="0"/>
              <a:t>第</a:t>
            </a:r>
            <a:r>
              <a:rPr lang="en-US" altLang="zh-TW" dirty="0"/>
              <a:t>13</a:t>
            </a:r>
            <a:r>
              <a:rPr lang="zh-TW" altLang="en-US" dirty="0"/>
              <a:t>期，第</a:t>
            </a:r>
            <a:r>
              <a:rPr lang="en-US" altLang="zh-TW" dirty="0"/>
              <a:t>125-132</a:t>
            </a:r>
            <a:r>
              <a:rPr lang="zh-TW" altLang="en-US" dirty="0" smtClean="0"/>
              <a:t>頁。台大城鄉所 畢恆達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 action="ppaction://hlinkfile"/>
              </a:rPr>
              <a:t>事件後的葉媽媽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事件的影響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葉永誌的事件促使台灣正視以下：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校園霸凌的存在。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性別刻板印象演變為性別偏見，對個體的不尊重程度可影響生命安危。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促使社會各界正是性別議題。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促使台灣性別教育平等法之推動。</a:t>
            </a:r>
            <a:endParaRPr lang="en-US" altLang="zh-TW" dirty="0" smtClean="0"/>
          </a:p>
          <a:p>
            <a:r>
              <a:rPr lang="en-US" altLang="zh-TW" dirty="0" smtClean="0"/>
              <a:t>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事件後的思考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葉永誌的事件，有多少人需要修正自己？</a:t>
            </a:r>
            <a:endParaRPr lang="en-US" altLang="zh-TW" dirty="0" smtClean="0"/>
          </a:p>
          <a:p>
            <a:r>
              <a:rPr lang="en-US" altLang="zh-TW" dirty="0" smtClean="0"/>
              <a:t>13</a:t>
            </a:r>
            <a:r>
              <a:rPr lang="zh-TW" altLang="en-US" dirty="0" smtClean="0"/>
              <a:t>年後，何以類似的事件仍在發生？</a:t>
            </a:r>
            <a:endParaRPr lang="en-US" altLang="zh-TW" dirty="0" smtClean="0"/>
          </a:p>
          <a:p>
            <a:r>
              <a:rPr lang="zh-TW" altLang="en-US" dirty="0" smtClean="0"/>
              <a:t>是</a:t>
            </a:r>
            <a:r>
              <a:rPr lang="zh-TW" altLang="en-US" dirty="0"/>
              <a:t>甚麼因素讓我們跟著採取錯誤的方式對待</a:t>
            </a:r>
            <a:r>
              <a:rPr lang="zh-TW" altLang="en-US" dirty="0" smtClean="0"/>
              <a:t>他人？</a:t>
            </a:r>
            <a:endParaRPr lang="en-US" altLang="zh-TW" dirty="0" smtClean="0"/>
          </a:p>
          <a:p>
            <a:r>
              <a:rPr lang="zh-TW" altLang="en-US" dirty="0"/>
              <a:t>如果，事件的主角換成了我們，</a:t>
            </a:r>
            <a:r>
              <a:rPr lang="zh-TW" altLang="en-US" dirty="0" smtClean="0"/>
              <a:t>會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綺綺的故事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民國八十九年四月二十日，屏東縣高樹國中三年二班的葉永鋕，在他最喜歡的音樂課上</a:t>
            </a:r>
            <a:r>
              <a:rPr lang="zh-TW" altLang="en-US" dirty="0" smtClean="0"/>
              <a:t>盡情</a:t>
            </a:r>
            <a:r>
              <a:rPr lang="zh-TW" altLang="en-US" dirty="0"/>
              <a:t>高歌。音樂老師帶著學生複習過去所教過的歌曲，他們一連唱了八首歌，最後一首還</a:t>
            </a:r>
            <a:r>
              <a:rPr lang="zh-TW" altLang="en-US" dirty="0" smtClean="0"/>
              <a:t>唱了</a:t>
            </a:r>
            <a:r>
              <a:rPr lang="zh-TW" altLang="en-US" dirty="0"/>
              <a:t>珍重再見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唱完之後，葉永鋕舉手告訴老師他要去尿尿，那時候距離下課大約還有五分</a:t>
            </a:r>
            <a:br>
              <a:rPr lang="zh-TW" altLang="en-US" dirty="0" smtClean="0"/>
            </a:br>
            <a:r>
              <a:rPr lang="zh-TW" altLang="en-US" dirty="0" smtClean="0"/>
              <a:t>鐘。老師因為他平時很乖，就答應他離開教室去上廁所，結果葉永鋕一去就再也沒有回來過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葉永鋕小的時候，不喜歡玩電動玩具，他喜歡的是拿著鍋子用泥巴來炒菜。他媽媽見他</a:t>
            </a:r>
            <a:r>
              <a:rPr lang="zh-TW" altLang="en-US" dirty="0" smtClean="0"/>
              <a:t>總是</a:t>
            </a:r>
            <a:r>
              <a:rPr lang="zh-TW" altLang="en-US" dirty="0"/>
              <a:t>喜歡做女孩子做的事情，有些擔憂，透過當地衛生所護士的轉介，在他國小三年級的</a:t>
            </a:r>
            <a:r>
              <a:rPr lang="zh-TW" altLang="en-US" dirty="0" smtClean="0"/>
              <a:t>時候</a:t>
            </a:r>
            <a:r>
              <a:rPr lang="zh-TW" altLang="en-US" dirty="0"/>
              <a:t>，曾經帶著他到高雄醫學院找心理醫師做性向測驗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當時他們家人每個星期三下午都一起去與醫師面談，</a:t>
            </a:r>
            <a:r>
              <a:rPr lang="zh-TW" altLang="en-US" u="sng" dirty="0"/>
              <a:t>後</a:t>
            </a:r>
            <a:r>
              <a:rPr lang="zh-TW" altLang="en-US" u="sng" dirty="0" smtClean="0"/>
              <a:t>來醫師告訴葉媽媽，葉永鋕並沒有問題，如果覺得有問題的話，那有問題的是父母</a:t>
            </a:r>
            <a:r>
              <a:rPr lang="zh-TW" altLang="en-US" dirty="0" smtClean="0"/>
              <a:t>。葉媽媽接受醫師的觀點，就放手讓葉永鋕依自己的意思去發展。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根據老師的描述，葉永鋕的標準動作是蘭花指，聲音比一般男孩子都細。他很喜歡找</a:t>
            </a:r>
            <a:r>
              <a:rPr lang="zh-TW" altLang="en-US" dirty="0" smtClean="0"/>
              <a:t>老師聊天</a:t>
            </a:r>
            <a:r>
              <a:rPr lang="zh-TW" altLang="en-US" dirty="0"/>
              <a:t>、喜歡吃零食、喜歡笑。學校只有女生合唱團，他因為熱愛唱歌，就堅持要參加</a:t>
            </a:r>
            <a:r>
              <a:rPr lang="zh-TW" altLang="en-US" dirty="0" smtClean="0"/>
              <a:t>合唱團</a:t>
            </a:r>
            <a:r>
              <a:rPr lang="en-US" altLang="zh-TW" dirty="0" smtClean="0"/>
              <a:t>…..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他很體貼人意，有一次Ａ老師不舒服，血糖降低，他就衝到樓下福利社，自己掏腰包買一</a:t>
            </a:r>
            <a:r>
              <a:rPr lang="zh-TW" altLang="en-US" dirty="0" smtClean="0"/>
              <a:t>盒木瓜</a:t>
            </a:r>
            <a:r>
              <a:rPr lang="zh-TW" altLang="en-US" dirty="0"/>
              <a:t>牛奶給老師喝。說他阿媽以前也曾經這樣，所以知道有糖份喝了比較</a:t>
            </a:r>
            <a:r>
              <a:rPr lang="zh-TW" altLang="en-US" dirty="0" smtClean="0"/>
              <a:t>好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四月二十日，葉永鋕於上午第四節上音樂課臨下課時向老師舉手要求</a:t>
            </a:r>
            <a:r>
              <a:rPr lang="zh-TW" altLang="en-US" dirty="0" smtClean="0"/>
              <a:t>上廁所</a:t>
            </a:r>
            <a:r>
              <a:rPr lang="en-US" altLang="zh-TW" dirty="0" smtClean="0"/>
              <a:t>……</a:t>
            </a:r>
          </a:p>
          <a:p>
            <a:r>
              <a:rPr lang="zh-TW" altLang="en-US" dirty="0" smtClean="0"/>
              <a:t>第四</a:t>
            </a:r>
            <a:r>
              <a:rPr lang="zh-TW" altLang="en-US" dirty="0"/>
              <a:t>節下課，二年級</a:t>
            </a:r>
            <a:r>
              <a:rPr lang="zh-TW" altLang="en-US" dirty="0" smtClean="0"/>
              <a:t>學生於</a:t>
            </a:r>
            <a:r>
              <a:rPr lang="zh-TW" altLang="en-US" dirty="0"/>
              <a:t>上廁所時，發現葉永鋕倒臥廁所血泊中，另一同學立刻告知訓導處，同學將他抬至</a:t>
            </a:r>
            <a:r>
              <a:rPr lang="zh-TW" altLang="en-US" dirty="0" smtClean="0"/>
              <a:t>保健室。</a:t>
            </a:r>
            <a:r>
              <a:rPr lang="zh-TW" altLang="en-US" dirty="0"/>
              <a:t>保健室護士稍作簡單處理之後，判斷須送醫，遂叫救護車送往高樹同慶醫院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隔日（二十一日）凌晨四點四十五分去世。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他自升上國中以來，在學校生活中被老師與同儕認為是有「女性氣質」傾向的小孩。他的</a:t>
            </a:r>
            <a:r>
              <a:rPr lang="zh-TW" altLang="en-US" dirty="0" smtClean="0"/>
              <a:t>行為</a:t>
            </a:r>
            <a:r>
              <a:rPr lang="zh-TW" altLang="en-US" dirty="0"/>
              <a:t>特質可歸納為：</a:t>
            </a:r>
            <a:r>
              <a:rPr lang="zh-TW" altLang="en-US" b="1" u="sng" dirty="0"/>
              <a:t>聲音比較細、講話時會有「蘭花指」的習慣性動作、喜歡打毛線和烹飪</a:t>
            </a:r>
            <a:r>
              <a:rPr lang="zh-TW" altLang="en-US" b="1" u="sng" dirty="0" smtClean="0"/>
              <a:t>（在</a:t>
            </a:r>
            <a:r>
              <a:rPr lang="zh-TW" altLang="en-US" b="1" u="sng" dirty="0"/>
              <a:t>午睡時間常打毛線、做皮卡丘、書包中總是有食譜）、比較常和女同學在一起（但也有</a:t>
            </a:r>
            <a:r>
              <a:rPr lang="zh-TW" altLang="en-US" b="1" u="sng" dirty="0" smtClean="0"/>
              <a:t>男性</a:t>
            </a:r>
            <a:r>
              <a:rPr lang="zh-TW" altLang="en-US" b="1" u="sng" dirty="0"/>
              <a:t>朋友</a:t>
            </a:r>
            <a:r>
              <a:rPr lang="zh-TW" altLang="en-US" u="sng" dirty="0"/>
              <a:t>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12_14">
  <a:themeElements>
    <a:clrScheme name="K12_14 14">
      <a:dk1>
        <a:srgbClr val="000000"/>
      </a:dk1>
      <a:lt1>
        <a:srgbClr val="FFFFFF"/>
      </a:lt1>
      <a:dk2>
        <a:srgbClr val="FF33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12_14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1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3">
        <a:dk1>
          <a:srgbClr val="000000"/>
        </a:dk1>
        <a:lt1>
          <a:srgbClr val="FFFFFF"/>
        </a:lt1>
        <a:dk2>
          <a:srgbClr val="FF00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14">
        <a:dk1>
          <a:srgbClr val="000000"/>
        </a:dk1>
        <a:lt1>
          <a:srgbClr val="FFFFFF"/>
        </a:lt1>
        <a:dk2>
          <a:srgbClr val="FF33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熱氣球</Template>
  <TotalTime>721</TotalTime>
  <Words>664</Words>
  <Application>Microsoft Office PowerPoint</Application>
  <PresentationFormat>如螢幕大小 (4:3)</PresentationFormat>
  <Paragraphs>32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K12_14</vt:lpstr>
      <vt:lpstr>性別刻板印象與偏見 ~談玫瑰少年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事件的影響</vt:lpstr>
      <vt:lpstr>事件後的思考</vt:lpstr>
      <vt:lpstr>影片欣賞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玫瑰少年 性別刻板印象與偏見</dc:title>
  <dc:creator>C.H</dc:creator>
  <cp:lastModifiedBy>C.H</cp:lastModifiedBy>
  <cp:revision>11</cp:revision>
  <dcterms:created xsi:type="dcterms:W3CDTF">2013-06-10T01:04:00Z</dcterms:created>
  <dcterms:modified xsi:type="dcterms:W3CDTF">2013-06-11T08:55:55Z</dcterms:modified>
</cp:coreProperties>
</file>