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2" r:id="rId5"/>
    <p:sldId id="264" r:id="rId6"/>
    <p:sldId id="258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9B064"/>
    <a:srgbClr val="F3DA21"/>
    <a:srgbClr val="DD33E1"/>
    <a:srgbClr val="EACF2A"/>
    <a:srgbClr val="7EE0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85" autoAdjust="0"/>
  </p:normalViewPr>
  <p:slideViewPr>
    <p:cSldViewPr>
      <p:cViewPr>
        <p:scale>
          <a:sx n="100" d="100"/>
          <a:sy n="100" d="100"/>
        </p:scale>
        <p:origin x="-216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橢圓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橢圓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橢圓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橢圓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橢圓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矩形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橢圓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橢圓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矩形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橢圓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橢圓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直線接點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矩形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橢圓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矩形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矩形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B1A034-5F2F-455F-AAB0-E0DF5AB706B2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橢圓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橢圓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73007C-BA65-4B3E-8443-99F404A7A15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-27781" y="6041504"/>
            <a:ext cx="3995936" cy="816496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rgbClr val="0070C0"/>
                </a:solidFill>
                <a:latin typeface="Cooper Black" pitchFamily="18" charset="0"/>
              </a:rPr>
              <a:t>報告</a:t>
            </a:r>
            <a:r>
              <a:rPr lang="en-US" altLang="zh-TW" sz="3200" dirty="0" smtClean="0">
                <a:solidFill>
                  <a:srgbClr val="0070C0"/>
                </a:solidFill>
                <a:latin typeface="Cooper Black" pitchFamily="18" charset="0"/>
              </a:rPr>
              <a:t>:</a:t>
            </a:r>
            <a:r>
              <a:rPr lang="zh-TW" altLang="en-US" sz="3200" dirty="0" smtClean="0">
                <a:solidFill>
                  <a:srgbClr val="0070C0"/>
                </a:solidFill>
                <a:latin typeface="Cooper Black" pitchFamily="18" charset="0"/>
              </a:rPr>
              <a:t> </a:t>
            </a:r>
            <a:r>
              <a:rPr lang="en-US" altLang="zh-TW" sz="3200" dirty="0" smtClean="0">
                <a:solidFill>
                  <a:srgbClr val="0070C0"/>
                </a:solidFill>
                <a:latin typeface="Cooper Black" pitchFamily="18" charset="0"/>
              </a:rPr>
              <a:t>41.40</a:t>
            </a:r>
            <a:endParaRPr lang="zh-TW" altLang="en-US" sz="3200" dirty="0">
              <a:solidFill>
                <a:srgbClr val="0070C0"/>
              </a:solidFill>
              <a:latin typeface="Cooper Black" pitchFamily="18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752600"/>
          </a:xfrm>
        </p:spPr>
        <p:txBody>
          <a:bodyPr>
            <a:normAutofit/>
          </a:bodyPr>
          <a:lstStyle/>
          <a:p>
            <a:r>
              <a:rPr lang="zh-TW" altLang="en-US" sz="9600" dirty="0">
                <a:solidFill>
                  <a:schemeClr val="accent1">
                    <a:lumMod val="60000"/>
                    <a:lumOff val="40000"/>
                  </a:schemeClr>
                </a:solidFill>
                <a:latin typeface="SimHei" pitchFamily="49" charset="-122"/>
                <a:ea typeface="SimHei" pitchFamily="49" charset="-122"/>
              </a:rPr>
              <a:t>資訊處理</a:t>
            </a:r>
          </a:p>
        </p:txBody>
      </p:sp>
    </p:spTree>
    <p:extLst>
      <p:ext uri="{BB962C8B-B14F-4D97-AF65-F5344CB8AC3E}">
        <p14:creationId xmlns:p14="http://schemas.microsoft.com/office/powerpoint/2010/main" val="408775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Autofit/>
          </a:bodyPr>
          <a:lstStyle/>
          <a:p>
            <a:r>
              <a:rPr lang="zh-TW" altLang="en-US" sz="72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imHei" pitchFamily="49" charset="-122"/>
                <a:ea typeface="SimHei" pitchFamily="49" charset="-122"/>
              </a:rPr>
              <a:t>資處學習內容</a:t>
            </a:r>
            <a:endParaRPr lang="zh-TW" altLang="en-US" sz="7200" dirty="0">
              <a:solidFill>
                <a:schemeClr val="accent4">
                  <a:lumMod val="60000"/>
                  <a:lumOff val="40000"/>
                </a:schemeClr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07504" y="1196752"/>
            <a:ext cx="8856984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zh-TW" sz="3200" dirty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一年級</a:t>
            </a:r>
            <a:r>
              <a:rPr lang="en-US" altLang="zh-TW" sz="3200" dirty="0" smtClean="0">
                <a:solidFill>
                  <a:srgbClr val="7030A0"/>
                </a:solidFill>
                <a:latin typeface="+mj-ea"/>
                <a:ea typeface="+mj-ea"/>
              </a:rPr>
              <a:t>:</a:t>
            </a: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經濟</a:t>
            </a:r>
            <a:r>
              <a:rPr lang="zh-TW" altLang="en-US" sz="3200" dirty="0">
                <a:solidFill>
                  <a:srgbClr val="7030A0"/>
                </a:solidFill>
                <a:latin typeface="+mj-ea"/>
                <a:ea typeface="+mj-ea"/>
              </a:rPr>
              <a:t>與商業環境、會計概論、會計</a:t>
            </a: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實務</a:t>
            </a:r>
            <a:endParaRPr lang="en-US" altLang="zh-TW" sz="3200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endParaRPr lang="zh-TW" altLang="en-US" sz="3200" dirty="0">
              <a:solidFill>
                <a:srgbClr val="7030A0"/>
              </a:solidFill>
              <a:latin typeface="+mj-ea"/>
              <a:ea typeface="+mj-ea"/>
            </a:endParaRPr>
          </a:p>
          <a:p>
            <a:pPr marL="273050" indent="-273050">
              <a:buFont typeface="Wingdings" pitchFamily="2" charset="2"/>
              <a:buChar char="l"/>
            </a:pP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二年級</a:t>
            </a:r>
            <a:r>
              <a:rPr lang="en-US" altLang="zh-TW" sz="3200" dirty="0" smtClean="0">
                <a:solidFill>
                  <a:srgbClr val="7030A0"/>
                </a:solidFill>
                <a:latin typeface="+mj-ea"/>
                <a:ea typeface="+mj-ea"/>
              </a:rPr>
              <a:t>:</a:t>
            </a: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數位化</a:t>
            </a:r>
            <a:r>
              <a:rPr lang="zh-TW" altLang="en-US" sz="3200" dirty="0">
                <a:solidFill>
                  <a:srgbClr val="7030A0"/>
                </a:solidFill>
                <a:latin typeface="+mj-ea"/>
                <a:ea typeface="+mj-ea"/>
              </a:rPr>
              <a:t>資料處理、會計學、會計實務、程式</a:t>
            </a: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語言</a:t>
            </a:r>
            <a:endParaRPr lang="en-US" altLang="zh-TW" sz="3200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pPr marL="273050" indent="-273050">
              <a:buFont typeface="Wingdings" pitchFamily="2" charset="2"/>
              <a:buChar char="l"/>
            </a:pPr>
            <a:endParaRPr lang="zh-TW" altLang="en-US" sz="3200" dirty="0">
              <a:solidFill>
                <a:srgbClr val="7030A0"/>
              </a:solidFill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三年級</a:t>
            </a:r>
            <a:r>
              <a:rPr lang="en-US" altLang="zh-TW" sz="3200" dirty="0" smtClean="0">
                <a:solidFill>
                  <a:srgbClr val="7030A0"/>
                </a:solidFill>
                <a:latin typeface="+mj-ea"/>
                <a:ea typeface="+mj-ea"/>
              </a:rPr>
              <a:t>:</a:t>
            </a: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專題</a:t>
            </a:r>
            <a:r>
              <a:rPr lang="zh-TW" altLang="en-US" sz="3200" dirty="0">
                <a:solidFill>
                  <a:srgbClr val="7030A0"/>
                </a:solidFill>
                <a:latin typeface="+mj-ea"/>
                <a:ea typeface="+mj-ea"/>
              </a:rPr>
              <a:t>製作、會計實務、程式語言、商業現代化、電腦網路原理、多媒體製作、電子商務、資料庫</a:t>
            </a:r>
            <a:r>
              <a:rPr lang="zh-TW" altLang="en-US" sz="3200" dirty="0" smtClean="0">
                <a:solidFill>
                  <a:srgbClr val="7030A0"/>
                </a:solidFill>
                <a:latin typeface="+mj-ea"/>
                <a:ea typeface="+mj-ea"/>
              </a:rPr>
              <a:t>管理</a:t>
            </a:r>
            <a:endParaRPr lang="zh-TW" altLang="en-US" sz="3200" dirty="0">
              <a:solidFill>
                <a:srgbClr val="7030A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65960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chemeClr val="accent4">
                    <a:lumMod val="60000"/>
                    <a:lumOff val="40000"/>
                  </a:schemeClr>
                </a:solidFill>
                <a:latin typeface="SimHei" pitchFamily="49" charset="-122"/>
                <a:ea typeface="SimHei" pitchFamily="49" charset="-122"/>
              </a:rPr>
              <a:t>資</a:t>
            </a:r>
            <a:r>
              <a:rPr lang="zh-TW" altLang="en-US" sz="3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SimHei" pitchFamily="49" charset="-122"/>
                <a:ea typeface="SimHei" pitchFamily="49" charset="-122"/>
              </a:rPr>
              <a:t>處所需特質與性向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07504" y="1052736"/>
            <a:ext cx="8698168" cy="5589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000" dirty="0">
                <a:solidFill>
                  <a:srgbClr val="00B050"/>
                </a:solidFill>
              </a:rPr>
              <a:t>（一）性向、興趣的特質</a:t>
            </a:r>
          </a:p>
          <a:p>
            <a:pPr marL="0" indent="0">
              <a:buNone/>
            </a:pPr>
            <a:endParaRPr lang="zh-TW" alt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2000" dirty="0">
                <a:solidFill>
                  <a:srgbClr val="00B050"/>
                </a:solidFill>
              </a:rPr>
              <a:t>1</a:t>
            </a:r>
            <a:r>
              <a:rPr lang="en-US" altLang="zh-TW" sz="2000" dirty="0" smtClean="0">
                <a:solidFill>
                  <a:srgbClr val="00B050"/>
                </a:solidFill>
              </a:rPr>
              <a:t>.</a:t>
            </a:r>
            <a:r>
              <a:rPr lang="zh-TW" altLang="en-US" sz="2000" dirty="0" smtClean="0">
                <a:solidFill>
                  <a:srgbClr val="00B050"/>
                </a:solidFill>
              </a:rPr>
              <a:t>知覺</a:t>
            </a:r>
            <a:r>
              <a:rPr lang="zh-TW" altLang="en-US" sz="2000" dirty="0">
                <a:solidFill>
                  <a:srgbClr val="00B050"/>
                </a:solidFill>
              </a:rPr>
              <a:t>速度與確</a:t>
            </a:r>
            <a:r>
              <a:rPr lang="zh-TW" altLang="en-US" sz="2000" dirty="0" smtClean="0">
                <a:solidFill>
                  <a:srgbClr val="00B050"/>
                </a:solidFill>
              </a:rPr>
              <a:t>度</a:t>
            </a:r>
            <a:endParaRPr lang="zh-TW" alt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zh-TW" alt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altLang="zh-TW" sz="2000" dirty="0">
                <a:solidFill>
                  <a:srgbClr val="00B050"/>
                </a:solidFill>
              </a:rPr>
              <a:t>2.</a:t>
            </a:r>
            <a:r>
              <a:rPr lang="zh-TW" altLang="en-US" sz="2000" dirty="0">
                <a:solidFill>
                  <a:srgbClr val="00B050"/>
                </a:solidFill>
              </a:rPr>
              <a:t>具有企業</a:t>
            </a:r>
            <a:r>
              <a:rPr lang="zh-TW" altLang="en-US" sz="2000" dirty="0" smtClean="0">
                <a:solidFill>
                  <a:srgbClr val="00B050"/>
                </a:solidFill>
              </a:rPr>
              <a:t>事務個人服務、能與他人合作等興趣者。</a:t>
            </a:r>
            <a:endParaRPr lang="zh-TW" alt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zh-TW" alt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zh-TW" altLang="en-US" sz="2000" dirty="0">
                <a:solidFill>
                  <a:srgbClr val="00B050"/>
                </a:solidFill>
              </a:rPr>
              <a:t>（二）學習表現的特質</a:t>
            </a:r>
          </a:p>
          <a:p>
            <a:pPr marL="0" indent="0">
              <a:buNone/>
            </a:pPr>
            <a:endParaRPr lang="zh-TW" altLang="en-US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zh-TW" altLang="en-US" sz="2000" dirty="0">
                <a:solidFill>
                  <a:srgbClr val="00B050"/>
                </a:solidFill>
              </a:rPr>
              <a:t>在國中學習階段「自然與生活科技」課程中之創意、生活中的科技、環境保護、保育、科學與人文等；「數學領域」課程中之代數、連結、統計與機率、數與量、幾何等；「綜合活動」課程中之自我管理、協助他人、領導與溝通等較具有興趣或學習表現優良者，適合選讀商業與管理群科。</a:t>
            </a:r>
          </a:p>
          <a:p>
            <a:pPr marL="0" indent="0">
              <a:buNone/>
            </a:pPr>
            <a:endParaRPr lang="zh-TW" altLang="en-US" sz="14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zh-TW" altLang="en-US" sz="1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775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資處未來進路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>
                <a:latin typeface="+mj-ea"/>
                <a:ea typeface="+mj-ea"/>
              </a:rPr>
              <a:t>升學</a:t>
            </a:r>
            <a:endParaRPr lang="en-US" altLang="zh-TW" dirty="0" smtClean="0">
              <a:latin typeface="+mj-ea"/>
              <a:ea typeface="+mj-ea"/>
            </a:endParaRPr>
          </a:p>
          <a:p>
            <a:pPr marL="273050" indent="0">
              <a:buNone/>
            </a:pPr>
            <a:r>
              <a:rPr lang="zh-TW" altLang="en-US" dirty="0" smtClean="0">
                <a:latin typeface="+mj-ea"/>
                <a:ea typeface="+mj-ea"/>
              </a:rPr>
              <a:t>企業管理系、國際</a:t>
            </a:r>
            <a:r>
              <a:rPr lang="zh-TW" altLang="en-US" dirty="0">
                <a:latin typeface="+mj-ea"/>
                <a:ea typeface="+mj-ea"/>
              </a:rPr>
              <a:t>企業</a:t>
            </a:r>
            <a:r>
              <a:rPr lang="zh-TW" altLang="en-US" dirty="0" smtClean="0">
                <a:latin typeface="+mj-ea"/>
                <a:ea typeface="+mj-ea"/>
              </a:rPr>
              <a:t>系</a:t>
            </a:r>
            <a:r>
              <a:rPr lang="zh-TW" altLang="en-US" dirty="0">
                <a:latin typeface="+mj-ea"/>
                <a:ea typeface="+mj-ea"/>
              </a:rPr>
              <a:t>、</a:t>
            </a:r>
            <a:r>
              <a:rPr lang="zh-TW" altLang="en-US" dirty="0" smtClean="0">
                <a:latin typeface="+mj-ea"/>
                <a:ea typeface="+mj-ea"/>
              </a:rPr>
              <a:t>資訊</a:t>
            </a:r>
            <a:r>
              <a:rPr lang="zh-TW" altLang="en-US" dirty="0">
                <a:latin typeface="+mj-ea"/>
                <a:ea typeface="+mj-ea"/>
              </a:rPr>
              <a:t>管理</a:t>
            </a:r>
            <a:r>
              <a:rPr lang="zh-TW" altLang="en-US" dirty="0" smtClean="0">
                <a:latin typeface="+mj-ea"/>
                <a:ea typeface="+mj-ea"/>
              </a:rPr>
              <a:t>系</a:t>
            </a:r>
            <a:r>
              <a:rPr lang="zh-TW" altLang="en-US" dirty="0">
                <a:latin typeface="+mj-ea"/>
                <a:ea typeface="+mj-ea"/>
              </a:rPr>
              <a:t>、</a:t>
            </a:r>
            <a:r>
              <a:rPr lang="zh-TW" altLang="en-US" dirty="0" smtClean="0">
                <a:latin typeface="+mj-ea"/>
                <a:ea typeface="+mj-ea"/>
              </a:rPr>
              <a:t>統計系</a:t>
            </a:r>
            <a:r>
              <a:rPr lang="zh-TW" altLang="en-US" dirty="0">
                <a:latin typeface="+mj-ea"/>
                <a:ea typeface="+mj-ea"/>
              </a:rPr>
              <a:t>、</a:t>
            </a:r>
            <a:r>
              <a:rPr lang="zh-TW" altLang="en-US" dirty="0" smtClean="0">
                <a:latin typeface="+mj-ea"/>
                <a:ea typeface="+mj-ea"/>
              </a:rPr>
              <a:t>會計</a:t>
            </a:r>
            <a:r>
              <a:rPr lang="zh-TW" altLang="en-US" dirty="0" smtClean="0">
                <a:latin typeface="+mj-ea"/>
                <a:ea typeface="+mj-ea"/>
              </a:rPr>
              <a:t>系</a:t>
            </a:r>
            <a:endParaRPr lang="en-US" altLang="zh-TW" dirty="0" smtClean="0">
              <a:latin typeface="+mj-ea"/>
              <a:ea typeface="+mj-ea"/>
            </a:endParaRPr>
          </a:p>
          <a:p>
            <a:pPr marL="273050" indent="0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en-US" dirty="0" smtClean="0">
                <a:latin typeface="+mj-ea"/>
                <a:ea typeface="+mj-ea"/>
              </a:rPr>
              <a:t>職業</a:t>
            </a:r>
            <a:endParaRPr lang="en-US" altLang="zh-TW" dirty="0" smtClean="0">
              <a:latin typeface="+mj-ea"/>
              <a:ea typeface="+mj-ea"/>
            </a:endParaRPr>
          </a:p>
          <a:p>
            <a:pPr marL="273050" indent="0">
              <a:buNone/>
            </a:pPr>
            <a:r>
              <a:rPr lang="zh-TW" altLang="en-US" dirty="0" smtClean="0">
                <a:latin typeface="+mj-ea"/>
                <a:ea typeface="+mj-ea"/>
              </a:rPr>
              <a:t>金融界</a:t>
            </a:r>
            <a:r>
              <a:rPr lang="zh-TW" altLang="en-US" dirty="0">
                <a:latin typeface="+mj-ea"/>
                <a:ea typeface="+mj-ea"/>
              </a:rPr>
              <a:t>銀行保險人員、會計人員、秘書助理</a:t>
            </a:r>
            <a:r>
              <a:rPr lang="zh-TW" altLang="en-US" dirty="0" smtClean="0">
                <a:latin typeface="+mj-ea"/>
                <a:ea typeface="+mj-ea"/>
              </a:rPr>
              <a:t>、電腦操作</a:t>
            </a:r>
            <a:r>
              <a:rPr lang="zh-TW" altLang="en-US" dirty="0">
                <a:latin typeface="+mj-ea"/>
                <a:ea typeface="+mj-ea"/>
              </a:rPr>
              <a:t>人員、資料輸入人員、文書處理人員、網頁設計人員、動畫製作</a:t>
            </a:r>
            <a:r>
              <a:rPr lang="zh-TW" altLang="en-US" dirty="0" smtClean="0">
                <a:latin typeface="+mj-ea"/>
                <a:ea typeface="+mj-ea"/>
              </a:rPr>
              <a:t>人員等等</a:t>
            </a:r>
            <a:r>
              <a:rPr lang="zh-TW" altLang="en-US" dirty="0">
                <a:latin typeface="+mj-ea"/>
                <a:ea typeface="+mj-ea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02352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圖片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3600" dirty="0">
                <a:solidFill>
                  <a:srgbClr val="EACF2A"/>
                </a:solidFill>
                <a:latin typeface="SimHei" pitchFamily="49" charset="-122"/>
                <a:ea typeface="SimHei" pitchFamily="49" charset="-122"/>
              </a:rPr>
              <a:t>有什麼學校</a:t>
            </a:r>
            <a:r>
              <a:rPr lang="en-US" altLang="zh-TW" sz="3600" dirty="0">
                <a:solidFill>
                  <a:srgbClr val="EACF2A"/>
                </a:solidFill>
                <a:latin typeface="SimHei" pitchFamily="49" charset="-122"/>
                <a:ea typeface="SimHei" pitchFamily="49" charset="-122"/>
              </a:rPr>
              <a:t>?</a:t>
            </a:r>
            <a:endParaRPr lang="zh-TW" altLang="en-US" dirty="0"/>
          </a:p>
        </p:txBody>
      </p:sp>
      <p:graphicFrame>
        <p:nvGraphicFramePr>
          <p:cNvPr id="11" name="內容版面配置區 10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66169326"/>
              </p:ext>
            </p:extLst>
          </p:nvPr>
        </p:nvGraphicFramePr>
        <p:xfrm>
          <a:off x="179512" y="1484784"/>
          <a:ext cx="8784976" cy="5036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848"/>
                <a:gridCol w="1700848"/>
                <a:gridCol w="1700848"/>
                <a:gridCol w="1700848"/>
                <a:gridCol w="1981584"/>
              </a:tblGrid>
              <a:tr h="378700">
                <a:tc>
                  <a:txBody>
                    <a:bodyPr/>
                    <a:lstStyle/>
                    <a:p>
                      <a:r>
                        <a:rPr lang="zh-TW" altLang="en-US" sz="2800" dirty="0" smtClean="0"/>
                        <a:t>    學校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121462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新北市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國立三重高級商工職業學校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新北市立鶯歌高級工商職業學校</a:t>
                      </a: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樹人家事商業職業學校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淡水高級商工職業學校</a:t>
                      </a:r>
                      <a:endParaRPr lang="zh-TW" altLang="en-US" dirty="0"/>
                    </a:p>
                  </a:txBody>
                  <a:tcPr/>
                </a:tc>
              </a:tr>
              <a:tr h="2396383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台北市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臺北市私立育達高級商業家事職業學校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私立大同高級中學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臺北市景文高級中學高職部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臺北市私立協和高級工商職業學校</a:t>
                      </a:r>
                      <a:endParaRPr lang="zh-TW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6005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Autofit/>
          </a:bodyPr>
          <a:lstStyle/>
          <a:p>
            <a:r>
              <a:rPr lang="zh-TW" altLang="en-US" sz="7200" dirty="0">
                <a:solidFill>
                  <a:srgbClr val="A9B064"/>
                </a:solidFill>
                <a:latin typeface="SimHei" pitchFamily="49" charset="-122"/>
                <a:ea typeface="SimHei" pitchFamily="49" charset="-122"/>
              </a:rPr>
              <a:t>心得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在這次的報告中我們學到很多</a:t>
            </a:r>
            <a:r>
              <a:rPr lang="zh-TW" altLang="en-US" sz="4000" dirty="0" smtClean="0"/>
              <a:t>東西</a:t>
            </a:r>
            <a:r>
              <a:rPr lang="en-US" altLang="zh-TW" sz="4000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r>
              <a:rPr lang="en-US" altLang="zh-TW" sz="4000" dirty="0" smtClean="0"/>
              <a:t>,</a:t>
            </a:r>
            <a:r>
              <a:rPr lang="zh-TW" altLang="en-US" sz="4000" dirty="0"/>
              <a:t>剛開始都不懂的資料處理科是甚麼</a:t>
            </a:r>
            <a:r>
              <a:rPr lang="en-US" altLang="zh-TW" sz="4000" dirty="0"/>
              <a:t>,</a:t>
            </a:r>
            <a:r>
              <a:rPr lang="zh-TW" altLang="en-US" sz="4000" dirty="0"/>
              <a:t>一邊查資料一邊</a:t>
            </a:r>
            <a:r>
              <a:rPr lang="zh-TW" altLang="en-US" sz="4000" dirty="0" smtClean="0"/>
              <a:t>了解</a:t>
            </a:r>
            <a:r>
              <a:rPr lang="en-US" altLang="zh-TW" sz="4000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r>
              <a:rPr lang="zh-TW" altLang="en-US" sz="4000" dirty="0" smtClean="0"/>
              <a:t>然後</a:t>
            </a:r>
            <a:r>
              <a:rPr lang="zh-TW" altLang="en-US" sz="4000" dirty="0"/>
              <a:t>希望我們這次的報告讓同學們都能了解資料處理是甚麼 也謝謝同學的幫忙</a:t>
            </a:r>
            <a:r>
              <a:rPr lang="en-US" altLang="zh-TW" sz="4000" dirty="0"/>
              <a:t>~</a:t>
            </a:r>
            <a:r>
              <a:rPr lang="zh-TW" altLang="en-US" sz="4000" dirty="0"/>
              <a:t>也很幸運有這個機會學到很多</a:t>
            </a:r>
            <a:r>
              <a:rPr lang="en-US" altLang="zh-TW" sz="4000" dirty="0" smtClean="0">
                <a:solidFill>
                  <a:srgbClr val="FFFF00"/>
                </a:solidFill>
              </a:rPr>
              <a:t>.</a:t>
            </a:r>
            <a:r>
              <a:rPr lang="en-US" altLang="zh-TW" sz="4000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endParaRPr lang="en-US" altLang="zh-TW" sz="4000" dirty="0">
              <a:solidFill>
                <a:srgbClr val="FFFF00"/>
              </a:solidFill>
            </a:endParaRPr>
          </a:p>
          <a:p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9817976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市鎮">
  <a:themeElements>
    <a:clrScheme name="市鎮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市鎮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市鎮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260</TotalTime>
  <Words>353</Words>
  <Application>Microsoft Office PowerPoint</Application>
  <PresentationFormat>如螢幕大小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市鎮</vt:lpstr>
      <vt:lpstr>資訊處理</vt:lpstr>
      <vt:lpstr>資處學習內容</vt:lpstr>
      <vt:lpstr>資處所需特質與性向</vt:lpstr>
      <vt:lpstr>資處未來進路</vt:lpstr>
      <vt:lpstr>有什麼學校?</vt:lpstr>
      <vt:lpstr>心得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資訊處理</dc:title>
  <dc:creator>user</dc:creator>
  <cp:lastModifiedBy>HS_901</cp:lastModifiedBy>
  <cp:revision>18</cp:revision>
  <dcterms:created xsi:type="dcterms:W3CDTF">2015-01-04T10:21:42Z</dcterms:created>
  <dcterms:modified xsi:type="dcterms:W3CDTF">2015-01-06T09:51:53Z</dcterms:modified>
</cp:coreProperties>
</file>