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4" r:id="rId6"/>
    <p:sldId id="260" r:id="rId7"/>
    <p:sldId id="262" r:id="rId8"/>
    <p:sldId id="261" r:id="rId9"/>
    <p:sldId id="263" r:id="rId10"/>
    <p:sldId id="265" r:id="rId11"/>
    <p:sldId id="271" r:id="rId12"/>
    <p:sldId id="266" r:id="rId13"/>
    <p:sldId id="273" r:id="rId14"/>
    <p:sldId id="274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E5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6" autoAdjust="0"/>
    <p:restoredTop sz="94660"/>
  </p:normalViewPr>
  <p:slideViewPr>
    <p:cSldViewPr>
      <p:cViewPr varScale="1">
        <p:scale>
          <a:sx n="119" d="100"/>
          <a:sy n="119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直線接點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橢圓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0" name="橢圓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1" name="橢圓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2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870F4-42E7-4E06-B983-EBE3F5FD0498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23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4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29A03-8F8D-4DB6-8C42-997ABB4738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0521F-041B-4717-B9CA-45898895C6E1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8492-E180-441A-8C06-6ED1A42C2C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A87F1-BAFD-432E-B1AD-DCADEFEA7024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1BB00-B024-4D92-885E-6DD4021961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26777F-3632-4772-A8DC-A05B99783DC6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5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42282B-DA02-496A-A3B6-08FD19CF4E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直線接點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5" name="橢圓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橢圓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直線接點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E5DC-E8DE-4BD2-B0F0-AB4CC2874A2F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EBA0A-121A-4103-B26C-9193ABC469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B16C7-AF9B-48E3-9782-FD274CB11C91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C6076-A7CD-4CDC-BF75-61A689BBB8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EAA6-DDFC-4F8E-B559-6183FCAAA9D8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B34BC-F058-409C-B81D-C6876592A0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E12DE0-8E3A-411F-8638-4198001979F6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573172-8E72-4B3F-BDAD-B0C1D0D954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2C882-F385-4F93-8BCA-539A7CC3C58E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CB5F-94EC-481A-BBD8-E213914116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6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直線接點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橢圓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1C465B-6B16-4CD5-A0D1-AE27837BF7E5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13" name="投影片編號版面配置區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1724AF-2045-444B-8788-26AB902373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橢圓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1" name="直線接點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550870-CDEF-4872-B427-64EC6F993464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13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96E54F-FEC9-4F8D-BCC2-D242AE20D1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28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88FAF30-7DDF-4B08-8844-C32DC3400114}" type="datetimeFigureOut">
              <a:rPr lang="zh-TW" altLang="en-US"/>
              <a:pPr>
                <a:defRPr/>
              </a:pPr>
              <a:t>2015/1/13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537C53-FEE0-4716-B913-77A46D40C4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9" r:id="rId4"/>
    <p:sldLayoutId id="2147483718" r:id="rId5"/>
    <p:sldLayoutId id="2147483723" r:id="rId6"/>
    <p:sldLayoutId id="2147483717" r:id="rId7"/>
    <p:sldLayoutId id="2147483724" r:id="rId8"/>
    <p:sldLayoutId id="2147483725" r:id="rId9"/>
    <p:sldLayoutId id="2147483716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3108" y="1571612"/>
            <a:ext cx="6172200" cy="18954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9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高中報告</a:t>
            </a:r>
            <a:endParaRPr lang="zh-TW" altLang="en-US" sz="9600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500563" y="5805488"/>
            <a:ext cx="39528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904</a:t>
            </a:r>
            <a:r>
              <a:rPr kumimoji="0" lang="zh-TW" alt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第二組</a:t>
            </a:r>
            <a:r>
              <a:rPr kumimoji="0" lang="en-US" altLang="zh-TW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kumimoji="0" lang="zh-TW" alt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37 42 47</a:t>
            </a:r>
            <a:endParaRPr kumimoji="0" lang="zh-TW" alt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8" descr="th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555875" y="1916113"/>
            <a:ext cx="3671888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285984" y="500042"/>
            <a:ext cx="4071966" cy="1023924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zh-TW" altLang="en-US" sz="7200" b="1" cap="none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中山女中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60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特色</a:t>
            </a:r>
            <a:endParaRPr lang="en-US" altLang="zh-TW" sz="3600" dirty="0" smtClean="0">
              <a:solidFill>
                <a:srgbClr val="EB6E5A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None/>
            </a:pPr>
            <a:r>
              <a:rPr lang="en-US" altLang="zh-TW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高一依據第二外語選修</a:t>
            </a:r>
            <a:r>
              <a:rPr lang="en-US" altLang="zh-TW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日語、德語、西班牙文、法語、韓文</a:t>
            </a:r>
            <a:r>
              <a:rPr lang="en-US" altLang="zh-TW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進行編班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設有人文社會資優班、數理資優班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200" spc="3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從高一開始即舉辦班際排球賽，高一原始班級的高二高三學姊會教導高一學妹打球技巧。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</a:t>
            </a:r>
          </a:p>
          <a:p>
            <a:pPr eaLnBrk="1" hangingPunct="1"/>
            <a:endParaRPr lang="zh-TW" altLang="en-US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36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8" descr="th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571736" y="1857364"/>
            <a:ext cx="3671887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1547813" y="1989138"/>
            <a:ext cx="6167437" cy="30289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3600" spc="3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99-101</a:t>
            </a:r>
            <a:r>
              <a:rPr lang="zh-TW" altLang="en-US" sz="3600" spc="3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en-US" altLang="zh-TW" sz="3600" spc="3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PR</a:t>
            </a:r>
            <a:r>
              <a:rPr lang="zh-TW" altLang="en-US" sz="3600" spc="3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值：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latin typeface="標楷體" pitchFamily="65" charset="-120"/>
                <a:ea typeface="標楷體" pitchFamily="65" charset="-120"/>
              </a:rPr>
              <a:t>99</a:t>
            </a:r>
            <a:r>
              <a:rPr lang="zh-TW" altLang="en-US" sz="32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spc="30" dirty="0" smtClean="0">
                <a:solidFill>
                  <a:srgbClr val="5A16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PR:97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spc="30" dirty="0" smtClean="0">
                <a:solidFill>
                  <a:srgbClr val="5A16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PR:97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 idx="4294967295"/>
          </p:nvPr>
        </p:nvSpPr>
        <p:spPr>
          <a:xfrm>
            <a:off x="571472" y="357166"/>
            <a:ext cx="7467600" cy="1143000"/>
          </a:xfrm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1143000" indent="-1143000" algn="ctr" eaLnBrk="1" hangingPunct="1"/>
            <a:r>
              <a:rPr lang="zh-TW" altLang="en-US" sz="7200" b="1" cap="none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中山女中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8" descr="th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555875" y="1916113"/>
            <a:ext cx="3671888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type="body" idx="4294967295"/>
          </p:nvPr>
        </p:nvSpPr>
        <p:spPr>
          <a:xfrm>
            <a:off x="900113" y="1484313"/>
            <a:ext cx="7705725" cy="4873625"/>
          </a:xfrm>
        </p:spPr>
        <p:txBody>
          <a:bodyPr/>
          <a:lstStyle/>
          <a:p>
            <a:pPr eaLnBrk="1" hangingPunct="1"/>
            <a:r>
              <a:rPr lang="zh-TW" altLang="en-US" sz="3200" dirty="0" smtClean="0">
                <a:solidFill>
                  <a:srgbClr val="EB6E5A"/>
                </a:solidFill>
                <a:latin typeface="微軟正黑體" pitchFamily="34" charset="-120"/>
                <a:ea typeface="微軟正黑體" pitchFamily="34" charset="-120"/>
              </a:rPr>
              <a:t>交通路線與通勤時間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皆由海山高中出發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3200" dirty="0" smtClean="0">
              <a:solidFill>
                <a:srgbClr val="EB6E5A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捷運板橋站至忠孝新生站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→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步行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13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至中山女中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42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公車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604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線至南京建國路口站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→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步行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至中山女中</a:t>
            </a:r>
            <a:r>
              <a:rPr lang="en-US" altLang="zh-TW" sz="32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68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32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579" name="標題 1"/>
          <p:cNvSpPr>
            <a:spLocks noGrp="1"/>
          </p:cNvSpPr>
          <p:nvPr>
            <p:ph type="title" idx="4294967295"/>
          </p:nvPr>
        </p:nvSpPr>
        <p:spPr bwMode="auto">
          <a:xfrm>
            <a:off x="2071670" y="357166"/>
            <a:ext cx="4500594" cy="1168386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marL="1143000" indent="-1143000" algn="ctr" eaLnBrk="1" hangingPunct="1"/>
            <a:r>
              <a:rPr lang="zh-TW" altLang="en-US" sz="7200" b="1" cap="none" dirty="0" smtClean="0">
                <a:solidFill>
                  <a:srgbClr val="EB6E5A"/>
                </a:solidFill>
                <a:ea typeface="微軟正黑體" pitchFamily="34" charset="-120"/>
              </a:rPr>
              <a:t>中山女中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500298" y="1928802"/>
            <a:ext cx="3671887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3857652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心得</a:t>
            </a:r>
            <a:endParaRPr lang="en-US" altLang="zh-TW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200" spc="20" dirty="0" smtClean="0">
                <a:latin typeface="標楷體" pitchFamily="65" charset="-120"/>
                <a:ea typeface="標楷體" pitchFamily="65" charset="-120"/>
              </a:rPr>
              <a:t>中山擁有優良的讀書環境，以及多樣     化的社團活動。</a:t>
            </a:r>
            <a:endParaRPr lang="en-US" altLang="zh-TW" sz="3200" spc="2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3200" spc="20" dirty="0" smtClean="0">
                <a:latin typeface="標楷體" pitchFamily="65" charset="-120"/>
                <a:ea typeface="標楷體" pitchFamily="65" charset="-120"/>
              </a:rPr>
              <a:t>  最吸引我的是，它以網路、交換學生、海外遊學觀摩等，與國際接軌。</a:t>
            </a:r>
            <a:endParaRPr lang="en-US" altLang="zh-TW" sz="3200" spc="2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8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2357422" y="428604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200" b="1" dirty="0" smtClean="0">
                <a:solidFill>
                  <a:srgbClr val="EB6E5A"/>
                </a:solidFill>
                <a:ea typeface="微軟正黑體" pitchFamily="34" charset="-120"/>
              </a:rPr>
              <a:t>中山女中</a:t>
            </a:r>
            <a:endParaRPr lang="zh-TW" altLang="en-US" sz="7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2714612" y="357166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dirty="0" smtClean="0">
                <a:solidFill>
                  <a:srgbClr val="EB6E5A"/>
                </a:solidFill>
              </a:rPr>
              <a:t>各校比較</a:t>
            </a:r>
            <a:endParaRPr lang="zh-TW" altLang="en-US" sz="6000" dirty="0">
              <a:solidFill>
                <a:srgbClr val="EB6E5A"/>
              </a:solidFill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quarter" idx="1"/>
          </p:nvPr>
        </p:nvGraphicFramePr>
        <p:xfrm>
          <a:off x="642910" y="1571612"/>
          <a:ext cx="7467600" cy="349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93337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北一女中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中山女中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政大附中</a:t>
                      </a:r>
                      <a:endParaRPr lang="zh-TW" altLang="en-US" dirty="0"/>
                    </a:p>
                  </a:txBody>
                  <a:tcPr/>
                </a:tc>
              </a:tr>
              <a:tr h="62361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特色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641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通勤時間</a:t>
                      </a:r>
                      <a:endParaRPr lang="en-US" altLang="zh-TW" dirty="0" smtClean="0"/>
                    </a:p>
                    <a:p>
                      <a:pPr algn="ctr"/>
                      <a:endParaRPr lang="en-US" altLang="zh-TW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5942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吸引力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64111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難易度評比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五角星形 8"/>
          <p:cNvSpPr/>
          <p:nvPr/>
        </p:nvSpPr>
        <p:spPr>
          <a:xfrm>
            <a:off x="2714612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五角星形 20"/>
          <p:cNvSpPr/>
          <p:nvPr/>
        </p:nvSpPr>
        <p:spPr>
          <a:xfrm>
            <a:off x="3000364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五角星形 21"/>
          <p:cNvSpPr/>
          <p:nvPr/>
        </p:nvSpPr>
        <p:spPr>
          <a:xfrm>
            <a:off x="3286116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五角星形 22"/>
          <p:cNvSpPr/>
          <p:nvPr/>
        </p:nvSpPr>
        <p:spPr>
          <a:xfrm>
            <a:off x="3571868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五角星形 23"/>
          <p:cNvSpPr/>
          <p:nvPr/>
        </p:nvSpPr>
        <p:spPr>
          <a:xfrm>
            <a:off x="6572264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五角星形 24"/>
          <p:cNvSpPr/>
          <p:nvPr/>
        </p:nvSpPr>
        <p:spPr>
          <a:xfrm>
            <a:off x="6858016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五角星形 25"/>
          <p:cNvSpPr/>
          <p:nvPr/>
        </p:nvSpPr>
        <p:spPr>
          <a:xfrm>
            <a:off x="7143768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五角星形 26"/>
          <p:cNvSpPr/>
          <p:nvPr/>
        </p:nvSpPr>
        <p:spPr>
          <a:xfrm>
            <a:off x="7429520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五角星形 27"/>
          <p:cNvSpPr/>
          <p:nvPr/>
        </p:nvSpPr>
        <p:spPr>
          <a:xfrm>
            <a:off x="7715272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五角星形 28"/>
          <p:cNvSpPr/>
          <p:nvPr/>
        </p:nvSpPr>
        <p:spPr>
          <a:xfrm>
            <a:off x="6572264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五角星形 29"/>
          <p:cNvSpPr/>
          <p:nvPr/>
        </p:nvSpPr>
        <p:spPr>
          <a:xfrm>
            <a:off x="3000364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五角星形 30"/>
          <p:cNvSpPr/>
          <p:nvPr/>
        </p:nvSpPr>
        <p:spPr>
          <a:xfrm>
            <a:off x="4857752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五角星形 31"/>
          <p:cNvSpPr/>
          <p:nvPr/>
        </p:nvSpPr>
        <p:spPr>
          <a:xfrm>
            <a:off x="2714612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五角星形 32"/>
          <p:cNvSpPr/>
          <p:nvPr/>
        </p:nvSpPr>
        <p:spPr>
          <a:xfrm>
            <a:off x="3000364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五角星形 33"/>
          <p:cNvSpPr/>
          <p:nvPr/>
        </p:nvSpPr>
        <p:spPr>
          <a:xfrm>
            <a:off x="3571868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五角星形 34"/>
          <p:cNvSpPr/>
          <p:nvPr/>
        </p:nvSpPr>
        <p:spPr>
          <a:xfrm>
            <a:off x="3286116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五角星形 35"/>
          <p:cNvSpPr/>
          <p:nvPr/>
        </p:nvSpPr>
        <p:spPr>
          <a:xfrm>
            <a:off x="3857620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五角星形 36"/>
          <p:cNvSpPr/>
          <p:nvPr/>
        </p:nvSpPr>
        <p:spPr>
          <a:xfrm>
            <a:off x="4572000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五角星形 37"/>
          <p:cNvSpPr/>
          <p:nvPr/>
        </p:nvSpPr>
        <p:spPr>
          <a:xfrm>
            <a:off x="4857752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五角星形 38"/>
          <p:cNvSpPr/>
          <p:nvPr/>
        </p:nvSpPr>
        <p:spPr>
          <a:xfrm>
            <a:off x="3857620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五角星形 39"/>
          <p:cNvSpPr/>
          <p:nvPr/>
        </p:nvSpPr>
        <p:spPr>
          <a:xfrm>
            <a:off x="4572000" y="27146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五角星形 40"/>
          <p:cNvSpPr/>
          <p:nvPr/>
        </p:nvSpPr>
        <p:spPr>
          <a:xfrm>
            <a:off x="6858016" y="342900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五角星形 41"/>
          <p:cNvSpPr/>
          <p:nvPr/>
        </p:nvSpPr>
        <p:spPr>
          <a:xfrm>
            <a:off x="2714612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五角星形 42"/>
          <p:cNvSpPr/>
          <p:nvPr/>
        </p:nvSpPr>
        <p:spPr>
          <a:xfrm>
            <a:off x="3286116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五角星形 43"/>
          <p:cNvSpPr/>
          <p:nvPr/>
        </p:nvSpPr>
        <p:spPr>
          <a:xfrm>
            <a:off x="3571868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五角星形 44"/>
          <p:cNvSpPr/>
          <p:nvPr/>
        </p:nvSpPr>
        <p:spPr>
          <a:xfrm>
            <a:off x="4572000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五角星形 45"/>
          <p:cNvSpPr/>
          <p:nvPr/>
        </p:nvSpPr>
        <p:spPr>
          <a:xfrm>
            <a:off x="4857752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五角星形 46"/>
          <p:cNvSpPr/>
          <p:nvPr/>
        </p:nvSpPr>
        <p:spPr>
          <a:xfrm>
            <a:off x="5143504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五角星形 47"/>
          <p:cNvSpPr/>
          <p:nvPr/>
        </p:nvSpPr>
        <p:spPr>
          <a:xfrm>
            <a:off x="5429256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五角星形 48"/>
          <p:cNvSpPr/>
          <p:nvPr/>
        </p:nvSpPr>
        <p:spPr>
          <a:xfrm>
            <a:off x="6572264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五角星形 49"/>
          <p:cNvSpPr/>
          <p:nvPr/>
        </p:nvSpPr>
        <p:spPr>
          <a:xfrm>
            <a:off x="6858016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五角星形 50"/>
          <p:cNvSpPr/>
          <p:nvPr/>
        </p:nvSpPr>
        <p:spPr>
          <a:xfrm>
            <a:off x="7143768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五角星形 52"/>
          <p:cNvSpPr/>
          <p:nvPr/>
        </p:nvSpPr>
        <p:spPr>
          <a:xfrm>
            <a:off x="7429520" y="407194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五角星形 53"/>
          <p:cNvSpPr/>
          <p:nvPr/>
        </p:nvSpPr>
        <p:spPr>
          <a:xfrm>
            <a:off x="2714612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五角星形 54"/>
          <p:cNvSpPr/>
          <p:nvPr/>
        </p:nvSpPr>
        <p:spPr>
          <a:xfrm>
            <a:off x="3000364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五角星形 55"/>
          <p:cNvSpPr/>
          <p:nvPr/>
        </p:nvSpPr>
        <p:spPr>
          <a:xfrm>
            <a:off x="3286116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五角星形 56"/>
          <p:cNvSpPr/>
          <p:nvPr/>
        </p:nvSpPr>
        <p:spPr>
          <a:xfrm>
            <a:off x="3571868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五角星形 57"/>
          <p:cNvSpPr/>
          <p:nvPr/>
        </p:nvSpPr>
        <p:spPr>
          <a:xfrm>
            <a:off x="3857620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五角星形 58"/>
          <p:cNvSpPr/>
          <p:nvPr/>
        </p:nvSpPr>
        <p:spPr>
          <a:xfrm>
            <a:off x="4572000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五角星形 59"/>
          <p:cNvSpPr/>
          <p:nvPr/>
        </p:nvSpPr>
        <p:spPr>
          <a:xfrm>
            <a:off x="4857752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五角星形 60"/>
          <p:cNvSpPr/>
          <p:nvPr/>
        </p:nvSpPr>
        <p:spPr>
          <a:xfrm>
            <a:off x="5143504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五角星形 61"/>
          <p:cNvSpPr/>
          <p:nvPr/>
        </p:nvSpPr>
        <p:spPr>
          <a:xfrm>
            <a:off x="5429256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五角星形 62"/>
          <p:cNvSpPr/>
          <p:nvPr/>
        </p:nvSpPr>
        <p:spPr>
          <a:xfrm>
            <a:off x="5715008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五角星形 63"/>
          <p:cNvSpPr/>
          <p:nvPr/>
        </p:nvSpPr>
        <p:spPr>
          <a:xfrm>
            <a:off x="6572264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五角星形 64"/>
          <p:cNvSpPr/>
          <p:nvPr/>
        </p:nvSpPr>
        <p:spPr>
          <a:xfrm>
            <a:off x="6858016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五角星形 65"/>
          <p:cNvSpPr/>
          <p:nvPr/>
        </p:nvSpPr>
        <p:spPr>
          <a:xfrm>
            <a:off x="7143768" y="471488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校徽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908175" y="1773238"/>
            <a:ext cx="4824413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4075" y="333375"/>
            <a:ext cx="4305313" cy="952485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北一女中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412875"/>
            <a:ext cx="80645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特色課程</a:t>
            </a:r>
            <a:endParaRPr lang="en-US" altLang="zh-TW" sz="3200" spc="3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創思學程：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包括語文、數學、自然、社會、藝能、資訊六大學科，由各學科教師研發跨科、跨領域之思考性、創意性教材，引導學生涵養創新開放思維和探索、合作精神。</a:t>
            </a:r>
            <a:endParaRPr lang="en-US" altLang="zh-TW" sz="2800" spc="3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寰宇學程：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英語班群及第二外語班群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日語、德語、西班牙文、法語、拉丁文、韓文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更有短劇導讀、模擬聯合國的活動。</a:t>
            </a:r>
            <a:endParaRPr lang="en-US" altLang="zh-TW" sz="2800" spc="3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資優學程：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人文社會資優班</a:t>
            </a:r>
            <a:r>
              <a:rPr lang="zh-TW" altLang="en-US" sz="2800" spc="3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數理資優班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spc="3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校徽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928794" y="1785926"/>
            <a:ext cx="4824413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000232" y="1857364"/>
            <a:ext cx="4543428" cy="2757494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99-101</a:t>
            </a: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en-US" altLang="zh-TW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PR</a:t>
            </a: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值：</a:t>
            </a:r>
            <a:endParaRPr lang="en-US" altLang="zh-TW" sz="3200" spc="3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latin typeface="標楷體" pitchFamily="65" charset="-120"/>
                <a:ea typeface="標楷體" pitchFamily="65" charset="-120"/>
              </a:rPr>
              <a:t>99</a:t>
            </a:r>
            <a:r>
              <a:rPr lang="zh-TW" altLang="en-US" sz="32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spc="30" dirty="0" smtClean="0">
                <a:solidFill>
                  <a:srgbClr val="5A16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PR:98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spc="30" dirty="0" smtClean="0">
                <a:solidFill>
                  <a:srgbClr val="5A16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PR:98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zh-TW" alt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71670" y="285728"/>
            <a:ext cx="4448189" cy="1095361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北一女中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校徽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908175" y="1773238"/>
            <a:ext cx="4824413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8002587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35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交通路線與通勤時間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皆由海山高中出發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公車</a:t>
            </a:r>
            <a:r>
              <a:rPr lang="en-US" altLang="zh-TW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604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至捷運小南門站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47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步行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eaLnBrk="1" fontAlgn="auto" hangingPunct="1">
              <a:lnSpc>
                <a:spcPct val="3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公車</a:t>
            </a:r>
            <a:r>
              <a:rPr lang="en-US" altLang="zh-TW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265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區至捷運西門站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43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步行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eaLnBrk="1" fontAlgn="auto" hangingPunct="1">
              <a:lnSpc>
                <a:spcPct val="30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公車</a:t>
            </a:r>
            <a:r>
              <a:rPr lang="en-US" altLang="zh-TW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847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至板橋公車站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</a:p>
          <a:p>
            <a:pPr marL="514350" indent="-514350" eaLnBrk="1" fontAlgn="auto" hangingPunct="1">
              <a:lnSpc>
                <a:spcPct val="16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捷運板橋站至西門站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)+</a:t>
            </a:r>
            <a:r>
              <a:rPr lang="zh-TW" altLang="en-US" sz="30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步行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3000" spc="30" dirty="0" smtClean="0"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000" spc="3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zh-TW" altLang="en-US" sz="3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124075" y="333375"/>
            <a:ext cx="4448189" cy="952485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北一女中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校徽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908175" y="1773238"/>
            <a:ext cx="4824413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23850" y="2060575"/>
            <a:ext cx="8280400" cy="30241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心得</a:t>
            </a:r>
            <a:endParaRPr lang="en-US" altLang="zh-TW" sz="3200" spc="3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200" spc="30" dirty="0" smtClean="0">
                <a:latin typeface="標楷體" pitchFamily="65" charset="-120"/>
                <a:ea typeface="標楷體" pitchFamily="65" charset="-120"/>
              </a:rPr>
              <a:t>北一女之所以吸引我，是因為它優良的環境。在這間學校裡很少書呆子，除了認真讀書，學生們更會專注在社團活動上，在北一女學生的眼裡，玩跟讀書是一樣重要的。</a:t>
            </a:r>
            <a:endParaRPr lang="zh-TW" altLang="en-US" sz="3200" spc="3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5614998" cy="1154098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北一女中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www.mybaseball.com.tw/upimg/576486579662013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268538" y="1700213"/>
            <a:ext cx="424815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1296988" cy="57467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特色</a:t>
            </a:r>
            <a:endParaRPr lang="en-US" altLang="zh-TW" sz="320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124075" y="333375"/>
            <a:ext cx="4591065" cy="1023923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政大附中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79388" y="1844675"/>
            <a:ext cx="8569325" cy="504753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2300" spc="30" dirty="0">
                <a:latin typeface="微軟正黑體" pitchFamily="34" charset="-120"/>
                <a:ea typeface="微軟正黑體" pitchFamily="34" charset="-120"/>
              </a:rPr>
              <a:t>設有</a:t>
            </a:r>
            <a:r>
              <a:rPr kumimoji="0" lang="zh-TW" altLang="en-US" sz="2300" spc="3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數理資優班</a:t>
            </a:r>
            <a:r>
              <a:rPr kumimoji="0" lang="zh-TW" altLang="en-US" sz="2300" spc="3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kumimoji="0" lang="zh-TW" altLang="en-US" sz="2300" spc="3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英語國際班</a:t>
            </a:r>
            <a:r>
              <a:rPr kumimoji="0" lang="zh-TW" altLang="en-US" sz="2300" spc="30" dirty="0">
                <a:latin typeface="微軟正黑體" pitchFamily="34" charset="-120"/>
                <a:ea typeface="微軟正黑體" pitchFamily="34" charset="-120"/>
              </a:rPr>
              <a:t>，並有設置</a:t>
            </a:r>
            <a:r>
              <a:rPr kumimoji="0" lang="en-US" altLang="zh-TW" sz="2300" spc="30" dirty="0">
                <a:latin typeface="微軟正黑體" pitchFamily="34" charset="-120"/>
                <a:ea typeface="微軟正黑體" pitchFamily="34" charset="-120"/>
              </a:rPr>
              <a:t>Language Corner</a:t>
            </a:r>
            <a:r>
              <a:rPr kumimoji="0" lang="zh-TW" altLang="en-US" sz="2300" spc="30" dirty="0">
                <a:latin typeface="微軟正黑體" pitchFamily="34" charset="-120"/>
                <a:ea typeface="微軟正黑體" pitchFamily="34" charset="-120"/>
              </a:rPr>
              <a:t>，邀請政大學生及熱心義工來陪學生練習以英語交流，尚有預修大學課程，學生可至政治大學預修大學課程，為升學做準備。</a:t>
            </a:r>
            <a:endParaRPr kumimoji="0" lang="en-US" altLang="zh-TW" sz="2300" spc="3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2300" spc="30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政大附中</a:t>
            </a:r>
            <a:r>
              <a:rPr kumimoji="0" lang="zh-TW" altLang="en-US" sz="23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每間教室皆有「名字」</a:t>
            </a:r>
            <a:r>
              <a:rPr kumimoji="0" lang="zh-TW" altLang="en-US" sz="2300" spc="30" dirty="0" smtClean="0">
                <a:latin typeface="微軟正黑體" pitchFamily="34" charset="-120"/>
                <a:ea typeface="微軟正黑體" pitchFamily="34" charset="-120"/>
              </a:rPr>
              <a:t>，例如，國文教室有：李白、蘇東坡、曹雪芹等，數學教室有：高斯、柯西、等，道耳吞（化學）、虎克（生物）、司馬遷（歷史）、莫札特（音樂）、卓別林（表演藝術）等等與一般學校不同的教室名稱。</a:t>
            </a:r>
            <a:endParaRPr kumimoji="0" lang="en-US" altLang="zh-TW" sz="2300" spc="3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kumimoji="0" lang="en-US" altLang="zh-TW" sz="2300" spc="3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zh-TW" altLang="en-US" sz="2300" spc="30" dirty="0" smtClean="0">
                <a:latin typeface="微軟正黑體" pitchFamily="34" charset="-120"/>
                <a:ea typeface="微軟正黑體" pitchFamily="34" charset="-120"/>
              </a:rPr>
              <a:t>固定在九月最後一個禮拜五舉行「</a:t>
            </a:r>
            <a:r>
              <a:rPr kumimoji="0" lang="zh-TW" altLang="en-US" sz="23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制服日</a:t>
            </a:r>
            <a:r>
              <a:rPr kumimoji="0" lang="zh-TW" altLang="en-US" sz="2300" spc="30" dirty="0" smtClean="0">
                <a:latin typeface="微軟正黑體" pitchFamily="34" charset="-120"/>
                <a:ea typeface="微軟正黑體" pitchFamily="34" charset="-120"/>
              </a:rPr>
              <a:t>」，學生可著奇裝異服、各校制服、男扮女裝、女扮男裝或是</a:t>
            </a:r>
            <a:r>
              <a:rPr kumimoji="0" lang="en-US" altLang="zh-TW" sz="2300" spc="30" dirty="0" err="1" smtClean="0">
                <a:latin typeface="微軟正黑體" pitchFamily="34" charset="-120"/>
                <a:ea typeface="微軟正黑體" pitchFamily="34" charset="-120"/>
              </a:rPr>
              <a:t>cosplay</a:t>
            </a:r>
            <a:r>
              <a:rPr kumimoji="0" lang="zh-TW" altLang="en-US" sz="2300" spc="30" dirty="0" smtClean="0">
                <a:latin typeface="微軟正黑體" pitchFamily="34" charset="-120"/>
                <a:ea typeface="微軟正黑體" pitchFamily="34" charset="-120"/>
              </a:rPr>
              <a:t>，充分展現學生的創意活力。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kumimoji="0" lang="en-US" altLang="zh-TW" sz="2300" spc="3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kumimoji="0" lang="zh-TW" altLang="en-US" sz="23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www.mybaseball.com.tw/upimg/576486579662013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268538" y="1700213"/>
            <a:ext cx="424815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8488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altLang="zh-TW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99-101</a:t>
            </a: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en-US" altLang="zh-TW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PR</a:t>
            </a:r>
            <a:r>
              <a:rPr lang="zh-TW" altLang="en-US" sz="32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值：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99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PR:96</a:t>
            </a:r>
          </a:p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100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PR:92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錄取台、清、交、成、政等大學的比率達</a:t>
            </a:r>
            <a:r>
              <a:rPr lang="en-US" altLang="zh-TW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sz="2800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％ 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，總計錄取國立大學有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165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人，比例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71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％，其中有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93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％超過前標（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54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級分）</a:t>
            </a:r>
            <a:endParaRPr lang="en-US" altLang="zh-TW" sz="2800" spc="3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4972056" cy="1143000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政大附中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www.mybaseball.com.tw/upimg/576486579662013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268538" y="1700213"/>
            <a:ext cx="424815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388" y="1412875"/>
            <a:ext cx="8785225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2800" spc="3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交通路線與通勤時間</a:t>
            </a:r>
            <a:endParaRPr lang="en-US" altLang="zh-TW" sz="2800" spc="3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捷運板橋站至忠孝復興站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文湖線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至動物園站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)→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棕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公車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至政大附中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47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捷運板橋站至市政府站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棕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公車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至政大附中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933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線至動物園站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→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棕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或棕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公車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至政大附中</a:t>
            </a:r>
            <a:r>
              <a:rPr lang="en-US" altLang="zh-TW" sz="2800" u="sng" spc="3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z="2800" spc="30" dirty="0" smtClean="0">
                <a:latin typeface="標楷體" pitchFamily="65" charset="-120"/>
                <a:ea typeface="標楷體" pitchFamily="65" charset="-120"/>
              </a:rPr>
              <a:t>分鐘</a:t>
            </a:r>
            <a:r>
              <a:rPr lang="en-US" altLang="zh-TW" sz="2800" spc="3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4906963" cy="1143000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政大附中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www.mybaseball.com.tw/upimg/576486579662013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268538" y="1700213"/>
            <a:ext cx="424815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750" y="1989138"/>
            <a:ext cx="7467600" cy="24765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zh-TW" alt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心得</a:t>
            </a:r>
            <a:endParaRPr lang="en-US" altLang="zh-TW" sz="3200" dirty="0" smtClean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以自由的校風吸引我，以及許多特殊的制度，還能銜接大學課程，能替未來規劃更好的藍圖。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6710386" cy="1143000"/>
          </a:xfrm>
        </p:spPr>
        <p:txBody>
          <a:bodyPr anchor="ctr">
            <a:noAutofit/>
          </a:bodyPr>
          <a:lstStyle/>
          <a:p>
            <a:pPr marL="1143000" indent="-1143000" algn="ctr" eaLnBrk="1" fontAlgn="auto" hangingPunct="1">
              <a:spcAft>
                <a:spcPts val="0"/>
              </a:spcAft>
              <a:defRPr/>
            </a:pPr>
            <a:r>
              <a:rPr lang="zh-TW" altLang="en-US" sz="7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政大附中</a:t>
            </a:r>
            <a:endParaRPr lang="zh-TW" altLang="en-US" sz="7200" b="1" dirty="0">
              <a:solidFill>
                <a:schemeClr val="accent3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352</TotalTime>
  <Words>802</Words>
  <Application>Microsoft Office PowerPoint</Application>
  <PresentationFormat>如螢幕大小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壁窗</vt:lpstr>
      <vt:lpstr>高中報告</vt:lpstr>
      <vt:lpstr>北一女中</vt:lpstr>
      <vt:lpstr>北一女中</vt:lpstr>
      <vt:lpstr>北一女中</vt:lpstr>
      <vt:lpstr>北一女中</vt:lpstr>
      <vt:lpstr>政大附中</vt:lpstr>
      <vt:lpstr>政大附中</vt:lpstr>
      <vt:lpstr>政大附中</vt:lpstr>
      <vt:lpstr>政大附中</vt:lpstr>
      <vt:lpstr>中山女中</vt:lpstr>
      <vt:lpstr>中山女中</vt:lpstr>
      <vt:lpstr>中山女中</vt:lpstr>
      <vt:lpstr>投影片 13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高中報告</dc:title>
  <dc:creator>USER</dc:creator>
  <cp:lastModifiedBy>PureXP</cp:lastModifiedBy>
  <cp:revision>53</cp:revision>
  <dcterms:created xsi:type="dcterms:W3CDTF">2015-01-05T12:17:14Z</dcterms:created>
  <dcterms:modified xsi:type="dcterms:W3CDTF">2015-01-13T14:09:08Z</dcterms:modified>
</cp:coreProperties>
</file>