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4" r:id="rId5"/>
    <p:sldId id="265" r:id="rId6"/>
    <p:sldId id="271" r:id="rId7"/>
    <p:sldId id="267" r:id="rId8"/>
    <p:sldId id="268" r:id="rId9"/>
    <p:sldId id="269" r:id="rId10"/>
    <p:sldId id="270" r:id="rId11"/>
    <p:sldId id="263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85AF-9B8E-497B-BB27-AC10990A0AD2}" type="datetimeFigureOut">
              <a:rPr lang="zh-TW" altLang="en-US" smtClean="0"/>
              <a:t>2014/12/31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19619-045A-4C36-99D4-DB13746D0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7353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85AF-9B8E-497B-BB27-AC10990A0AD2}" type="datetimeFigureOut">
              <a:rPr lang="zh-TW" altLang="en-US" smtClean="0"/>
              <a:t>2014/12/31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19619-045A-4C36-99D4-DB13746D0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2592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85AF-9B8E-497B-BB27-AC10990A0AD2}" type="datetimeFigureOut">
              <a:rPr lang="zh-TW" altLang="en-US" smtClean="0"/>
              <a:t>2014/12/31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19619-045A-4C36-99D4-DB13746D0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6364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85AF-9B8E-497B-BB27-AC10990A0AD2}" type="datetimeFigureOut">
              <a:rPr lang="zh-TW" altLang="en-US" smtClean="0"/>
              <a:t>2014/12/31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19619-045A-4C36-99D4-DB13746D0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6724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85AF-9B8E-497B-BB27-AC10990A0AD2}" type="datetimeFigureOut">
              <a:rPr lang="zh-TW" altLang="en-US" smtClean="0"/>
              <a:t>2014/12/31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19619-045A-4C36-99D4-DB13746D0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9604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85AF-9B8E-497B-BB27-AC10990A0AD2}" type="datetimeFigureOut">
              <a:rPr lang="zh-TW" altLang="en-US" smtClean="0"/>
              <a:t>2014/12/31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19619-045A-4C36-99D4-DB13746D0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8421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85AF-9B8E-497B-BB27-AC10990A0AD2}" type="datetimeFigureOut">
              <a:rPr lang="zh-TW" altLang="en-US" smtClean="0"/>
              <a:t>2014/12/31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19619-045A-4C36-99D4-DB13746D0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043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85AF-9B8E-497B-BB27-AC10990A0AD2}" type="datetimeFigureOut">
              <a:rPr lang="zh-TW" altLang="en-US" smtClean="0"/>
              <a:t>2014/12/31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19619-045A-4C36-99D4-DB13746D0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4403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85AF-9B8E-497B-BB27-AC10990A0AD2}" type="datetimeFigureOut">
              <a:rPr lang="zh-TW" altLang="en-US" smtClean="0"/>
              <a:t>2014/12/31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19619-045A-4C36-99D4-DB13746D0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6487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85AF-9B8E-497B-BB27-AC10990A0AD2}" type="datetimeFigureOut">
              <a:rPr lang="zh-TW" altLang="en-US" smtClean="0"/>
              <a:t>2014/12/31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19619-045A-4C36-99D4-DB13746D0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1979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85AF-9B8E-497B-BB27-AC10990A0AD2}" type="datetimeFigureOut">
              <a:rPr lang="zh-TW" altLang="en-US" smtClean="0"/>
              <a:t>2014/12/31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19619-045A-4C36-99D4-DB13746D0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6749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285AF-9B8E-497B-BB27-AC10990A0AD2}" type="datetimeFigureOut">
              <a:rPr lang="zh-TW" altLang="en-US" smtClean="0"/>
              <a:t>2014/12/31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19619-045A-4C36-99D4-DB13746D0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0911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5400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高中暨技職學校分組報告</a:t>
            </a:r>
            <a:endParaRPr lang="zh-TW" altLang="en-US" b="1" dirty="0">
              <a:latin typeface="華康秀風體W3" panose="03000309000000000000" pitchFamily="65" charset="-120"/>
              <a:ea typeface="華康秀風體W3" panose="030003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99592" y="3429000"/>
            <a:ext cx="7344816" cy="2209800"/>
          </a:xfrm>
        </p:spPr>
        <p:txBody>
          <a:bodyPr>
            <a:normAutofit/>
          </a:bodyPr>
          <a:lstStyle/>
          <a:p>
            <a:r>
              <a:rPr lang="zh-TW" altLang="en-US" sz="4000" b="1" dirty="0" smtClean="0">
                <a:solidFill>
                  <a:srgbClr val="FF0000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</a:rPr>
              <a:t>松山高中、中崙高中、大同高中</a:t>
            </a:r>
            <a:endParaRPr lang="en-US" altLang="zh-TW" sz="4000" b="1" dirty="0" smtClean="0">
              <a:solidFill>
                <a:srgbClr val="FF0000"/>
              </a:solidFill>
              <a:latin typeface="華康秀風體W3" panose="03000309000000000000" pitchFamily="65" charset="-120"/>
              <a:ea typeface="華康秀風體W3" panose="03000309000000000000" pitchFamily="65" charset="-120"/>
            </a:endParaRPr>
          </a:p>
          <a:p>
            <a:endParaRPr lang="en-US" altLang="zh-TW" dirty="0" smtClean="0">
              <a:solidFill>
                <a:srgbClr val="0070C0"/>
              </a:solidFill>
              <a:latin typeface="華康秀風體W3" panose="03000309000000000000" pitchFamily="65" charset="-120"/>
              <a:ea typeface="華康秀風體W3" panose="03000309000000000000" pitchFamily="65" charset="-120"/>
            </a:endParaRPr>
          </a:p>
          <a:p>
            <a:r>
              <a:rPr lang="zh-TW" altLang="en-US" dirty="0" smtClean="0">
                <a:solidFill>
                  <a:srgbClr val="0070C0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</a:rPr>
              <a:t>報告者</a:t>
            </a:r>
            <a:r>
              <a:rPr lang="en-US" altLang="zh-TW" dirty="0" smtClean="0">
                <a:solidFill>
                  <a:srgbClr val="0070C0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</a:rPr>
              <a:t>:907 32 37 47</a:t>
            </a:r>
            <a:endParaRPr lang="zh-TW" altLang="en-US" dirty="0">
              <a:solidFill>
                <a:srgbClr val="0070C0"/>
              </a:solidFill>
              <a:latin typeface="華康秀風體W3" panose="03000309000000000000" pitchFamily="65" charset="-120"/>
              <a:ea typeface="華康秀風體W3" panose="030003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39769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心得感想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我覺得做這個報告確實有其重要性，除了可以更認識自己有興趣的學校，為自己的將來預備，還可以藉由同學的報告，認識其他的學校、科系。</a:t>
            </a:r>
            <a:endParaRPr lang="zh-TW" altLang="en-US" b="1" dirty="0">
              <a:latin typeface="華康秀風體W3" panose="03000309000000000000" pitchFamily="65" charset="-120"/>
              <a:ea typeface="華康秀風體W3" panose="030003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35712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sz="6600" b="1" dirty="0" smtClean="0">
                <a:solidFill>
                  <a:srgbClr val="00B0F0"/>
                </a:solidFill>
                <a:latin typeface="華康秀風體W3" pitchFamily="65" charset="-120"/>
                <a:ea typeface="華康秀風體W3" pitchFamily="65" charset="-120"/>
              </a:rPr>
              <a:t>~</a:t>
            </a:r>
            <a:r>
              <a:rPr lang="zh-TW" altLang="en-US" sz="6600" b="1" dirty="0" smtClean="0">
                <a:solidFill>
                  <a:srgbClr val="00B0F0"/>
                </a:solidFill>
                <a:latin typeface="華康秀風體W3" pitchFamily="65" charset="-120"/>
                <a:ea typeface="華康秀風體W3" pitchFamily="65" charset="-120"/>
              </a:rPr>
              <a:t>謝謝大家</a:t>
            </a:r>
            <a:r>
              <a:rPr lang="en-US" altLang="zh-TW" sz="6600" b="1" dirty="0" smtClean="0">
                <a:solidFill>
                  <a:srgbClr val="00B0F0"/>
                </a:solidFill>
                <a:latin typeface="華康秀風體W3" pitchFamily="65" charset="-120"/>
                <a:ea typeface="華康秀風體W3" pitchFamily="65" charset="-120"/>
              </a:rPr>
              <a:t>~</a:t>
            </a:r>
            <a:endParaRPr lang="zh-TW" altLang="en-US" sz="6600" b="1" dirty="0">
              <a:solidFill>
                <a:srgbClr val="00B0F0"/>
              </a:solidFill>
              <a:latin typeface="華康秀風體W3" pitchFamily="65" charset="-120"/>
              <a:ea typeface="華康秀風體W3" pitchFamily="65" charset="-120"/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79848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b="1" dirty="0" smtClean="0">
                <a:solidFill>
                  <a:srgbClr val="FFC000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</a:rPr>
              <a:t>松山高中</a:t>
            </a:r>
            <a:endParaRPr lang="zh-TW" altLang="en-US" sz="6000" b="1" dirty="0">
              <a:solidFill>
                <a:srgbClr val="FFC000"/>
              </a:solidFill>
              <a:latin typeface="華康秀風體W3" panose="03000309000000000000" pitchFamily="65" charset="-120"/>
              <a:ea typeface="華康秀風體W3" panose="030003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rgbClr val="00B050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</a:rPr>
              <a:t>人數</a:t>
            </a:r>
            <a:r>
              <a:rPr lang="en-US" altLang="zh-TW" b="1" dirty="0" smtClean="0">
                <a:solidFill>
                  <a:srgbClr val="00B050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</a:rPr>
              <a:t>:</a:t>
            </a:r>
            <a:r>
              <a:rPr lang="zh-TW" altLang="en-US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每</a:t>
            </a:r>
            <a:r>
              <a:rPr lang="zh-TW" altLang="en-US" b="1" dirty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年級二十一</a:t>
            </a:r>
            <a:r>
              <a:rPr lang="zh-TW" altLang="en-US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班</a:t>
            </a:r>
            <a:r>
              <a:rPr lang="en-US" altLang="zh-TW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(</a:t>
            </a:r>
            <a:r>
              <a:rPr lang="zh-TW" altLang="en-US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其中</a:t>
            </a:r>
            <a:r>
              <a:rPr lang="zh-TW" altLang="en-US" b="1" dirty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包括三班體育資優</a:t>
            </a:r>
            <a:r>
              <a:rPr lang="zh-TW" altLang="en-US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班</a:t>
            </a:r>
            <a:r>
              <a:rPr lang="en-US" altLang="zh-TW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)</a:t>
            </a:r>
            <a:r>
              <a:rPr lang="zh-TW" altLang="en-US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學生共二千四百七十七人</a:t>
            </a:r>
            <a:endParaRPr lang="en-US" altLang="zh-TW" b="1" dirty="0" smtClean="0">
              <a:latin typeface="華康秀風體W3" panose="03000309000000000000" pitchFamily="65" charset="-120"/>
              <a:ea typeface="華康秀風體W3" panose="03000309000000000000" pitchFamily="65" charset="-120"/>
            </a:endParaRPr>
          </a:p>
          <a:p>
            <a:r>
              <a:rPr lang="zh-TW" altLang="en-US" b="1" dirty="0">
                <a:solidFill>
                  <a:srgbClr val="00B050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</a:rPr>
              <a:t>歷屆</a:t>
            </a:r>
            <a:r>
              <a:rPr lang="en-US" altLang="zh-TW" b="1" dirty="0">
                <a:solidFill>
                  <a:srgbClr val="00B050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</a:rPr>
              <a:t>PR</a:t>
            </a:r>
            <a:r>
              <a:rPr lang="zh-TW" altLang="en-US" b="1" dirty="0" smtClean="0">
                <a:solidFill>
                  <a:srgbClr val="00B050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</a:rPr>
              <a:t>值</a:t>
            </a:r>
            <a:r>
              <a:rPr lang="en-US" altLang="zh-TW" b="1" dirty="0" smtClean="0">
                <a:solidFill>
                  <a:srgbClr val="00B050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</a:rPr>
              <a:t>:</a:t>
            </a:r>
            <a:r>
              <a:rPr lang="zh-TW" altLang="en-US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男生約</a:t>
            </a:r>
            <a:r>
              <a:rPr lang="en-US" altLang="zh-TW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94</a:t>
            </a:r>
            <a:r>
              <a:rPr lang="zh-TW" altLang="en-US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，</a:t>
            </a:r>
            <a:r>
              <a:rPr lang="zh-TW" altLang="en-US" b="1" dirty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女生約</a:t>
            </a:r>
            <a:r>
              <a:rPr lang="en-US" altLang="zh-TW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92</a:t>
            </a:r>
          </a:p>
          <a:p>
            <a:r>
              <a:rPr lang="zh-TW" altLang="en-US" b="1" dirty="0" smtClean="0">
                <a:solidFill>
                  <a:srgbClr val="00B050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</a:rPr>
              <a:t>特色課程</a:t>
            </a:r>
            <a:r>
              <a:rPr lang="en-US" altLang="zh-TW" b="1" dirty="0" smtClean="0">
                <a:solidFill>
                  <a:srgbClr val="00B050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</a:rPr>
              <a:t>:</a:t>
            </a:r>
            <a:r>
              <a:rPr lang="zh-TW" altLang="en-US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著重於</a:t>
            </a:r>
            <a:r>
              <a:rPr lang="zh-TW" altLang="en-US" b="1" u="sng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生命教育課程</a:t>
            </a:r>
            <a:r>
              <a:rPr lang="zh-TW" altLang="en-US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，另外也有</a:t>
            </a:r>
            <a:r>
              <a:rPr lang="zh-TW" altLang="en-US" b="1" u="sng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第二外語課程</a:t>
            </a:r>
            <a:endParaRPr lang="en-US" altLang="zh-TW" b="1" u="sng" dirty="0" smtClean="0">
              <a:latin typeface="華康秀風體W3" panose="03000309000000000000" pitchFamily="65" charset="-120"/>
              <a:ea typeface="華康秀風體W3" panose="03000309000000000000" pitchFamily="65" charset="-120"/>
            </a:endParaRPr>
          </a:p>
          <a:p>
            <a:r>
              <a:rPr lang="zh-TW" altLang="en-US" b="1" dirty="0" smtClean="0">
                <a:solidFill>
                  <a:srgbClr val="00B050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</a:rPr>
              <a:t>知名校友</a:t>
            </a:r>
            <a:r>
              <a:rPr lang="en-US" altLang="zh-TW" b="1" dirty="0" smtClean="0">
                <a:solidFill>
                  <a:srgbClr val="00B050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</a:rPr>
              <a:t>:</a:t>
            </a:r>
            <a:r>
              <a:rPr lang="zh-TW" altLang="en-US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郭彩潔</a:t>
            </a:r>
            <a:endParaRPr lang="en-US" altLang="zh-TW" b="1" dirty="0" smtClean="0">
              <a:latin typeface="華康秀風體W3" panose="03000309000000000000" pitchFamily="65" charset="-120"/>
              <a:ea typeface="華康秀風體W3" panose="03000309000000000000" pitchFamily="65" charset="-120"/>
            </a:endParaRPr>
          </a:p>
          <a:p>
            <a:r>
              <a:rPr lang="zh-TW" altLang="en-US" b="1" dirty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特色</a:t>
            </a:r>
            <a:r>
              <a:rPr lang="en-US" altLang="zh-TW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:</a:t>
            </a:r>
            <a:r>
              <a:rPr lang="zh-TW" altLang="en-US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 </a:t>
            </a:r>
            <a:r>
              <a:rPr lang="zh-TW" altLang="en-US" b="1" dirty="0" smtClean="0">
                <a:solidFill>
                  <a:srgbClr val="0070C0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</a:rPr>
              <a:t>「台灣地價最貴的高中」、</a:t>
            </a:r>
            <a:endParaRPr lang="en-US" altLang="zh-TW" b="1" dirty="0" smtClean="0">
              <a:solidFill>
                <a:srgbClr val="0070C0"/>
              </a:solidFill>
              <a:latin typeface="華康秀風體W3" panose="03000309000000000000" pitchFamily="65" charset="-120"/>
              <a:ea typeface="華康秀風體W3" panose="030003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 smtClean="0">
                <a:solidFill>
                  <a:srgbClr val="0070C0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</a:rPr>
              <a:t> 「綠色神盾」</a:t>
            </a:r>
            <a:endParaRPr lang="en-US" altLang="zh-TW" sz="3600" b="1" dirty="0" smtClean="0">
              <a:latin typeface="華康秀風體W3" panose="03000309000000000000" pitchFamily="65" charset="-120"/>
              <a:ea typeface="華康秀風體W3" panose="03000309000000000000" pitchFamily="65" charset="-120"/>
            </a:endParaRPr>
          </a:p>
          <a:p>
            <a:pPr marL="0" indent="0">
              <a:buNone/>
            </a:pPr>
            <a:endParaRPr lang="zh-TW" altLang="en-US" sz="3600" dirty="0">
              <a:latin typeface="華康秀風體W3" panose="03000309000000000000" pitchFamily="65" charset="-120"/>
              <a:ea typeface="華康秀風體W3" panose="03000309000000000000" pitchFamily="65" charset="-12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293096"/>
            <a:ext cx="242887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向右箭號 5"/>
          <p:cNvSpPr/>
          <p:nvPr/>
        </p:nvSpPr>
        <p:spPr>
          <a:xfrm>
            <a:off x="5724128" y="6309320"/>
            <a:ext cx="648072" cy="19357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4535996" y="6082942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solidFill>
                  <a:srgbClr val="FF0000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</a:rPr>
              <a:t>制服</a:t>
            </a:r>
            <a:endParaRPr lang="zh-TW" altLang="en-US" sz="3600" b="1" dirty="0">
              <a:solidFill>
                <a:srgbClr val="FF0000"/>
              </a:solidFill>
              <a:latin typeface="華康秀風體W3" panose="03000309000000000000" pitchFamily="65" charset="-120"/>
              <a:ea typeface="華康秀風體W3" panose="030003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8807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b="1" dirty="0" smtClean="0">
                <a:solidFill>
                  <a:srgbClr val="FFC000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</a:rPr>
              <a:t>交通方式</a:t>
            </a:r>
            <a:endParaRPr lang="zh-TW" altLang="en-US" sz="6000" b="1" dirty="0">
              <a:solidFill>
                <a:srgbClr val="FFC000"/>
              </a:solidFill>
              <a:latin typeface="華康秀風體W3" panose="03000309000000000000" pitchFamily="65" charset="-120"/>
              <a:ea typeface="華康秀風體W3" panose="030003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捷運</a:t>
            </a:r>
            <a:r>
              <a:rPr lang="en-US" altLang="zh-TW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:</a:t>
            </a:r>
            <a:r>
              <a:rPr lang="zh-TW" altLang="en-US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捷運</a:t>
            </a:r>
            <a:r>
              <a:rPr lang="zh-TW" altLang="en-US" b="1" dirty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板南線市政府站，</a:t>
            </a:r>
            <a:r>
              <a:rPr lang="zh-TW" altLang="en-US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離學校</a:t>
            </a:r>
            <a:r>
              <a:rPr lang="zh-TW" altLang="en-US" b="1" dirty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大約</a:t>
            </a:r>
            <a:r>
              <a:rPr lang="en-US" altLang="zh-TW" b="1" dirty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100</a:t>
            </a:r>
            <a:r>
              <a:rPr lang="zh-TW" altLang="en-US" b="1" dirty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公尺</a:t>
            </a:r>
            <a:r>
              <a:rPr lang="zh-TW" altLang="en-US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遠</a:t>
            </a:r>
            <a:endParaRPr lang="en-US" altLang="zh-TW" b="1" dirty="0" smtClean="0">
              <a:latin typeface="華康秀風體W3" panose="03000309000000000000" pitchFamily="65" charset="-120"/>
              <a:ea typeface="華康秀風體W3" panose="03000309000000000000" pitchFamily="65" charset="-120"/>
            </a:endParaRPr>
          </a:p>
          <a:p>
            <a:r>
              <a:rPr lang="zh-TW" altLang="en-US" b="1" dirty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公車</a:t>
            </a:r>
            <a:r>
              <a:rPr lang="en-US" altLang="zh-TW" b="1" dirty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:</a:t>
            </a:r>
            <a:r>
              <a:rPr lang="zh-TW" altLang="en-US" b="1" dirty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目前無公車</a:t>
            </a:r>
            <a:r>
              <a:rPr lang="zh-TW" altLang="en-US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直達</a:t>
            </a:r>
            <a:endParaRPr lang="en-US" altLang="zh-TW" b="1" dirty="0" smtClean="0">
              <a:latin typeface="華康秀風體W3" panose="03000309000000000000" pitchFamily="65" charset="-120"/>
              <a:ea typeface="華康秀風體W3" panose="030003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 </a:t>
            </a:r>
            <a:r>
              <a:rPr lang="zh-TW" altLang="en-US" sz="3600" b="1" dirty="0" smtClean="0">
                <a:solidFill>
                  <a:srgbClr val="0070C0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</a:rPr>
              <a:t>最快方式</a:t>
            </a:r>
            <a:r>
              <a:rPr lang="en-US" altLang="zh-TW" sz="3600" b="1" dirty="0" smtClean="0">
                <a:solidFill>
                  <a:srgbClr val="0070C0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</a:rPr>
              <a:t>:</a:t>
            </a:r>
            <a:r>
              <a:rPr lang="zh-TW" altLang="en-US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從海山搭</a:t>
            </a:r>
            <a:r>
              <a:rPr lang="en-US" altLang="zh-TW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265</a:t>
            </a:r>
            <a:r>
              <a:rPr lang="zh-TW" altLang="en-US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號公車到台北火車站，再從台北火車站搭</a:t>
            </a:r>
            <a:r>
              <a:rPr lang="en-US" altLang="zh-TW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6</a:t>
            </a:r>
            <a:r>
              <a:rPr lang="zh-TW" altLang="en-US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站就可到達市政府站                                                                  </a:t>
            </a:r>
            <a:endParaRPr lang="en-US" altLang="zh-TW" b="1" dirty="0" smtClean="0">
              <a:latin typeface="華康秀風體W3" panose="03000309000000000000" pitchFamily="65" charset="-120"/>
              <a:ea typeface="華康秀風體W3" panose="030003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估計時間約</a:t>
            </a:r>
            <a:r>
              <a:rPr lang="zh-TW" altLang="en-US" b="1" dirty="0" smtClean="0">
                <a:solidFill>
                  <a:srgbClr val="FF0000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</a:rPr>
              <a:t>一小時</a:t>
            </a:r>
            <a:r>
              <a:rPr lang="zh-TW" altLang="en-US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。</a:t>
            </a:r>
            <a:endParaRPr lang="en-US" altLang="zh-TW" b="1" dirty="0">
              <a:latin typeface="華康秀風體W3" panose="03000309000000000000" pitchFamily="65" charset="-120"/>
              <a:ea typeface="華康秀風體W3" panose="03000309000000000000" pitchFamily="65" charset="-120"/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9445" y="4365104"/>
            <a:ext cx="3477110" cy="2312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490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b="1" dirty="0" smtClean="0">
                <a:solidFill>
                  <a:srgbClr val="FFC000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</a:rPr>
              <a:t>大同高中</a:t>
            </a:r>
            <a:endParaRPr lang="zh-TW" altLang="en-US" sz="6000" b="1" dirty="0">
              <a:solidFill>
                <a:srgbClr val="FFC000"/>
              </a:solidFill>
              <a:latin typeface="華康秀風體W3" panose="03000309000000000000" pitchFamily="65" charset="-120"/>
              <a:ea typeface="華康秀風體W3" panose="030003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rgbClr val="00B050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</a:rPr>
              <a:t>人數</a:t>
            </a:r>
            <a:r>
              <a:rPr lang="en-US" altLang="zh-TW" b="1" dirty="0" smtClean="0">
                <a:solidFill>
                  <a:srgbClr val="00B050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</a:rPr>
              <a:t>:</a:t>
            </a:r>
            <a:r>
              <a:rPr lang="zh-TW" altLang="en-US" b="1" dirty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高中 </a:t>
            </a:r>
            <a:r>
              <a:rPr lang="en-US" altLang="zh-TW" b="1" dirty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48 </a:t>
            </a:r>
            <a:r>
              <a:rPr lang="zh-TW" altLang="en-US" b="1" dirty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班 國中 </a:t>
            </a:r>
            <a:r>
              <a:rPr lang="en-US" altLang="zh-TW" b="1" dirty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21 </a:t>
            </a:r>
            <a:r>
              <a:rPr lang="zh-TW" altLang="en-US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班</a:t>
            </a:r>
            <a:endParaRPr lang="en-US" altLang="zh-TW" b="1" dirty="0" smtClean="0">
              <a:latin typeface="華康秀風體W3" panose="03000309000000000000" pitchFamily="65" charset="-120"/>
              <a:ea typeface="華康秀風體W3" panose="03000309000000000000" pitchFamily="65" charset="-120"/>
            </a:endParaRPr>
          </a:p>
          <a:p>
            <a:r>
              <a:rPr lang="zh-TW" altLang="en-US" b="1" dirty="0" smtClean="0">
                <a:solidFill>
                  <a:srgbClr val="00B050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</a:rPr>
              <a:t>歷屆</a:t>
            </a:r>
            <a:r>
              <a:rPr lang="en-US" altLang="zh-TW" b="1" dirty="0">
                <a:solidFill>
                  <a:srgbClr val="00B050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</a:rPr>
              <a:t>PR</a:t>
            </a:r>
            <a:r>
              <a:rPr lang="zh-TW" altLang="en-US" b="1" dirty="0" smtClean="0">
                <a:solidFill>
                  <a:srgbClr val="00B050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</a:rPr>
              <a:t>值</a:t>
            </a:r>
            <a:r>
              <a:rPr lang="en-US" altLang="zh-TW" b="1" dirty="0" smtClean="0">
                <a:solidFill>
                  <a:srgbClr val="00B050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</a:rPr>
              <a:t>:</a:t>
            </a:r>
            <a:r>
              <a:rPr lang="zh-TW" altLang="en-US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男生約</a:t>
            </a:r>
            <a:r>
              <a:rPr lang="en-US" altLang="zh-TW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93</a:t>
            </a:r>
            <a:r>
              <a:rPr lang="zh-TW" altLang="en-US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，</a:t>
            </a:r>
            <a:r>
              <a:rPr lang="zh-TW" altLang="en-US" b="1" dirty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女生約</a:t>
            </a:r>
            <a:r>
              <a:rPr lang="en-US" altLang="zh-TW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91</a:t>
            </a:r>
          </a:p>
          <a:p>
            <a:r>
              <a:rPr lang="zh-TW" altLang="en-US" b="1" dirty="0" smtClean="0">
                <a:solidFill>
                  <a:srgbClr val="00B050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</a:rPr>
              <a:t>特色課程</a:t>
            </a:r>
            <a:r>
              <a:rPr lang="en-US" altLang="zh-TW" b="1" dirty="0" smtClean="0">
                <a:solidFill>
                  <a:srgbClr val="00B050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</a:rPr>
              <a:t>:</a:t>
            </a:r>
            <a:r>
              <a:rPr lang="zh-TW" altLang="en-US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英文實驗班、數學實驗班、體育班</a:t>
            </a:r>
            <a:endParaRPr lang="en-US" altLang="zh-TW" b="1" dirty="0" smtClean="0">
              <a:latin typeface="華康秀風體W3" panose="03000309000000000000" pitchFamily="65" charset="-120"/>
              <a:ea typeface="華康秀風體W3" panose="03000309000000000000" pitchFamily="65" charset="-120"/>
            </a:endParaRPr>
          </a:p>
          <a:p>
            <a:r>
              <a:rPr lang="zh-TW" altLang="en-US" b="1" dirty="0" smtClean="0">
                <a:solidFill>
                  <a:srgbClr val="00B050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</a:rPr>
              <a:t>知名校友</a:t>
            </a:r>
            <a:r>
              <a:rPr lang="en-US" altLang="zh-TW" b="1" dirty="0" smtClean="0">
                <a:solidFill>
                  <a:srgbClr val="00B050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</a:rPr>
              <a:t>:</a:t>
            </a:r>
            <a:r>
              <a:rPr lang="zh-TW" altLang="en-US" b="1" dirty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賴雅妍、郭彥</a:t>
            </a:r>
            <a:r>
              <a:rPr lang="zh-TW" altLang="en-US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均</a:t>
            </a:r>
            <a:r>
              <a:rPr lang="zh-TW" altLang="en-US" b="1" dirty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、</a:t>
            </a:r>
            <a:r>
              <a:rPr lang="zh-TW" altLang="en-US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郭</a:t>
            </a:r>
            <a:r>
              <a:rPr lang="zh-TW" altLang="en-US" b="1" dirty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彥</a:t>
            </a:r>
            <a:r>
              <a:rPr lang="zh-TW" altLang="en-US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甫</a:t>
            </a:r>
            <a:endParaRPr lang="en-US" altLang="zh-TW" b="1" dirty="0" smtClean="0">
              <a:latin typeface="華康秀風體W3" panose="03000309000000000000" pitchFamily="65" charset="-120"/>
              <a:ea typeface="華康秀風體W3" panose="03000309000000000000" pitchFamily="65" charset="-120"/>
            </a:endParaRPr>
          </a:p>
        </p:txBody>
      </p:sp>
      <p:sp>
        <p:nvSpPr>
          <p:cNvPr id="6" name="向右箭號 5"/>
          <p:cNvSpPr/>
          <p:nvPr/>
        </p:nvSpPr>
        <p:spPr>
          <a:xfrm>
            <a:off x="6048164" y="6309319"/>
            <a:ext cx="648072" cy="19357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4860032" y="6094868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solidFill>
                  <a:srgbClr val="FF0000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</a:rPr>
              <a:t>制服</a:t>
            </a:r>
            <a:endParaRPr lang="zh-TW" altLang="en-US" sz="3600" b="1" dirty="0">
              <a:solidFill>
                <a:srgbClr val="FF0000"/>
              </a:solidFill>
              <a:latin typeface="華康秀風體W3" panose="03000309000000000000" pitchFamily="65" charset="-120"/>
              <a:ea typeface="華康秀風體W3" panose="03000309000000000000" pitchFamily="65" charset="-12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14"/>
          <a:stretch/>
        </p:blipFill>
        <p:spPr bwMode="auto">
          <a:xfrm>
            <a:off x="6876256" y="4365104"/>
            <a:ext cx="2009458" cy="234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813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b="1" dirty="0" smtClean="0">
                <a:solidFill>
                  <a:srgbClr val="FFC000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</a:rPr>
              <a:t>交通方式</a:t>
            </a:r>
            <a:endParaRPr lang="zh-TW" altLang="en-US" sz="6000" b="1" dirty="0">
              <a:solidFill>
                <a:srgbClr val="FFC000"/>
              </a:solidFill>
              <a:latin typeface="華康秀風體W3" panose="03000309000000000000" pitchFamily="65" charset="-120"/>
              <a:ea typeface="華康秀風體W3" panose="030003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捷運</a:t>
            </a:r>
            <a:r>
              <a:rPr lang="en-US" altLang="zh-TW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:</a:t>
            </a:r>
            <a:r>
              <a:rPr lang="zh-TW" altLang="en-US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捷運蘆洲線行天宮站</a:t>
            </a:r>
            <a:endParaRPr lang="en-US" altLang="zh-TW" b="1" dirty="0" smtClean="0">
              <a:latin typeface="華康秀風體W3" panose="03000309000000000000" pitchFamily="65" charset="-120"/>
              <a:ea typeface="華康秀風體W3" panose="03000309000000000000" pitchFamily="65" charset="-120"/>
            </a:endParaRPr>
          </a:p>
          <a:p>
            <a:r>
              <a:rPr lang="zh-TW" altLang="en-US" b="1" dirty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公車</a:t>
            </a:r>
            <a:r>
              <a:rPr lang="en-US" altLang="zh-TW" b="1" dirty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:</a:t>
            </a:r>
            <a:r>
              <a:rPr lang="zh-TW" altLang="en-US" b="1" dirty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目前無公車</a:t>
            </a:r>
            <a:r>
              <a:rPr lang="zh-TW" altLang="en-US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直達</a:t>
            </a:r>
            <a:endParaRPr lang="en-US" altLang="zh-TW" b="1" dirty="0" smtClean="0">
              <a:latin typeface="華康秀風體W3" panose="03000309000000000000" pitchFamily="65" charset="-120"/>
              <a:ea typeface="華康秀風體W3" panose="030003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 </a:t>
            </a:r>
            <a:r>
              <a:rPr lang="zh-TW" altLang="en-US" b="1" dirty="0" smtClean="0">
                <a:solidFill>
                  <a:srgbClr val="0070C0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</a:rPr>
              <a:t>最快方式</a:t>
            </a:r>
            <a:r>
              <a:rPr lang="en-US" altLang="zh-TW" b="1" dirty="0" smtClean="0">
                <a:solidFill>
                  <a:srgbClr val="0070C0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</a:rPr>
              <a:t>:</a:t>
            </a:r>
            <a:r>
              <a:rPr lang="zh-TW" altLang="en-US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從海山搭</a:t>
            </a:r>
            <a:r>
              <a:rPr lang="en-US" altLang="zh-TW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265</a:t>
            </a:r>
            <a:r>
              <a:rPr lang="zh-TW" altLang="en-US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號公車到台北火車站，再從台北火車站搭</a:t>
            </a:r>
            <a:r>
              <a:rPr lang="en-US" altLang="zh-TW" b="1" dirty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2</a:t>
            </a:r>
            <a:r>
              <a:rPr lang="zh-TW" altLang="en-US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站到忠孝新生站再</a:t>
            </a:r>
            <a:r>
              <a:rPr lang="zh-TW" altLang="en-US" sz="2800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轉搭蘆洲線</a:t>
            </a:r>
            <a:r>
              <a:rPr lang="zh-TW" altLang="en-US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兩站至行天宮站                                                                  </a:t>
            </a:r>
            <a:endParaRPr lang="en-US" altLang="zh-TW" b="1" dirty="0" smtClean="0">
              <a:latin typeface="華康秀風體W3" panose="03000309000000000000" pitchFamily="65" charset="-120"/>
              <a:ea typeface="華康秀風體W3" panose="030003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估計時間約</a:t>
            </a:r>
            <a:r>
              <a:rPr lang="zh-TW" altLang="en-US" b="1" dirty="0" smtClean="0">
                <a:solidFill>
                  <a:srgbClr val="FF0000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</a:rPr>
              <a:t>一小時多一些</a:t>
            </a:r>
            <a:endParaRPr lang="en-US" altLang="zh-TW" b="1" dirty="0">
              <a:latin typeface="華康秀風體W3" panose="03000309000000000000" pitchFamily="65" charset="-120"/>
              <a:ea typeface="華康秀風體W3" panose="03000309000000000000" pitchFamily="65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6069" y="4221088"/>
            <a:ext cx="3329947" cy="24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057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FFC000"/>
                </a:solidFill>
                <a:latin typeface="華康秀風體W3" pitchFamily="65" charset="-120"/>
                <a:ea typeface="華康秀風體W3" pitchFamily="65" charset="-120"/>
              </a:rPr>
              <a:t>中崙高中</a:t>
            </a:r>
            <a:endParaRPr lang="zh-TW" altLang="en-US" dirty="0"/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251520" y="1268760"/>
            <a:ext cx="7992888" cy="518457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sz="3300" b="1" dirty="0">
                <a:solidFill>
                  <a:schemeClr val="accent1">
                    <a:lumMod val="75000"/>
                  </a:schemeClr>
                </a:solidFill>
                <a:latin typeface="華康秀風體W3" pitchFamily="65" charset="-120"/>
                <a:ea typeface="華康秀風體W3" pitchFamily="65" charset="-120"/>
              </a:rPr>
              <a:t>學校簡介</a:t>
            </a:r>
            <a:r>
              <a:rPr lang="en-US" altLang="zh-TW" sz="3300" b="1" dirty="0">
                <a:solidFill>
                  <a:schemeClr val="accent1">
                    <a:lumMod val="75000"/>
                  </a:schemeClr>
                </a:solidFill>
                <a:latin typeface="華康秀風體W3" pitchFamily="65" charset="-120"/>
                <a:ea typeface="華康秀風體W3" pitchFamily="65" charset="-120"/>
              </a:rPr>
              <a:t>:</a:t>
            </a:r>
          </a:p>
          <a:p>
            <a:r>
              <a:rPr lang="zh-TW" altLang="en-US" sz="3300" b="1" dirty="0">
                <a:latin typeface="華康秀風體W3" pitchFamily="65" charset="-120"/>
                <a:ea typeface="華康秀風體W3" pitchFamily="65" charset="-120"/>
              </a:rPr>
              <a:t>學制</a:t>
            </a:r>
            <a:r>
              <a:rPr lang="en-US" altLang="zh-TW" sz="3300" b="1" dirty="0">
                <a:latin typeface="華康秀風體W3" pitchFamily="65" charset="-120"/>
                <a:ea typeface="華康秀風體W3" pitchFamily="65" charset="-120"/>
              </a:rPr>
              <a:t>-</a:t>
            </a:r>
            <a:r>
              <a:rPr lang="zh-TW" altLang="en-US" sz="3300" b="1" dirty="0">
                <a:latin typeface="華康秀風體W3" pitchFamily="65" charset="-120"/>
                <a:ea typeface="華康秀風體W3" pitchFamily="65" charset="-120"/>
              </a:rPr>
              <a:t>普通高中</a:t>
            </a:r>
            <a:r>
              <a:rPr lang="en-US" altLang="zh-TW" sz="3300" b="1" dirty="0">
                <a:latin typeface="華康秀風體W3" pitchFamily="65" charset="-120"/>
                <a:ea typeface="華康秀風體W3" pitchFamily="65" charset="-120"/>
              </a:rPr>
              <a:t>(</a:t>
            </a:r>
            <a:r>
              <a:rPr lang="zh-TW" altLang="en-US" sz="3300" b="1" dirty="0">
                <a:latin typeface="華康秀風體W3" pitchFamily="65" charset="-120"/>
                <a:ea typeface="華康秀風體W3" pitchFamily="65" charset="-120"/>
              </a:rPr>
              <a:t>日間部</a:t>
            </a:r>
            <a:r>
              <a:rPr lang="en-US" altLang="zh-TW" sz="3300" b="1" dirty="0" smtClean="0">
                <a:latin typeface="華康秀風體W3" pitchFamily="65" charset="-120"/>
                <a:ea typeface="華康秀風體W3" pitchFamily="65" charset="-120"/>
              </a:rPr>
              <a:t>)</a:t>
            </a:r>
          </a:p>
          <a:p>
            <a:r>
              <a:rPr lang="zh-TW" altLang="en-US" sz="3300" b="1" dirty="0">
                <a:latin typeface="華康秀風體W3" pitchFamily="65" charset="-120"/>
                <a:ea typeface="華康秀風體W3" pitchFamily="65" charset="-120"/>
              </a:rPr>
              <a:t>中崙高中為高級中學並附設國中部</a:t>
            </a:r>
            <a:r>
              <a:rPr lang="en-US" altLang="zh-TW" sz="3300" b="1" dirty="0">
                <a:latin typeface="華康秀風體W3" pitchFamily="65" charset="-120"/>
                <a:ea typeface="華康秀風體W3" pitchFamily="65" charset="-120"/>
              </a:rPr>
              <a:t>(</a:t>
            </a:r>
            <a:r>
              <a:rPr lang="zh-TW" altLang="en-US" sz="3300" b="1" dirty="0">
                <a:latin typeface="華康秀風體W3" pitchFamily="65" charset="-120"/>
                <a:ea typeface="華康秀風體W3" pitchFamily="65" charset="-120"/>
              </a:rPr>
              <a:t>為完全中學</a:t>
            </a:r>
            <a:r>
              <a:rPr lang="en-US" altLang="zh-TW" sz="3300" b="1" dirty="0">
                <a:latin typeface="華康秀風體W3" pitchFamily="65" charset="-120"/>
                <a:ea typeface="華康秀風體W3" pitchFamily="65" charset="-120"/>
              </a:rPr>
              <a:t>)</a:t>
            </a:r>
            <a:r>
              <a:rPr lang="zh-TW" altLang="en-US" sz="3300" b="1" dirty="0">
                <a:latin typeface="華康秀風體W3" pitchFamily="65" charset="-120"/>
                <a:ea typeface="華康秀風體W3" pitchFamily="65" charset="-120"/>
              </a:rPr>
              <a:t>，國中部</a:t>
            </a:r>
            <a:r>
              <a:rPr lang="en-US" altLang="zh-TW" sz="3300" b="1" dirty="0">
                <a:latin typeface="華康秀風體W3" pitchFamily="65" charset="-120"/>
                <a:ea typeface="華康秀風體W3" pitchFamily="65" charset="-120"/>
              </a:rPr>
              <a:t>24</a:t>
            </a:r>
            <a:r>
              <a:rPr lang="zh-TW" altLang="en-US" sz="3300" b="1" dirty="0">
                <a:latin typeface="華康秀風體W3" pitchFamily="65" charset="-120"/>
                <a:ea typeface="華康秀風體W3" pitchFamily="65" charset="-120"/>
              </a:rPr>
              <a:t>班約</a:t>
            </a:r>
            <a:r>
              <a:rPr lang="en-US" altLang="zh-TW" sz="3300" b="1" dirty="0">
                <a:latin typeface="華康秀風體W3" pitchFamily="65" charset="-120"/>
                <a:ea typeface="華康秀風體W3" pitchFamily="65" charset="-120"/>
              </a:rPr>
              <a:t>800</a:t>
            </a:r>
            <a:r>
              <a:rPr lang="zh-TW" altLang="en-US" sz="3300" b="1" dirty="0">
                <a:latin typeface="華康秀風體W3" pitchFamily="65" charset="-120"/>
                <a:ea typeface="華康秀風體W3" pitchFamily="65" charset="-120"/>
              </a:rPr>
              <a:t>人，高中部</a:t>
            </a:r>
            <a:r>
              <a:rPr lang="en-US" altLang="zh-TW" sz="3300" b="1" dirty="0">
                <a:latin typeface="華康秀風體W3" pitchFamily="65" charset="-120"/>
                <a:ea typeface="華康秀風體W3" pitchFamily="65" charset="-120"/>
              </a:rPr>
              <a:t>30</a:t>
            </a:r>
            <a:r>
              <a:rPr lang="zh-TW" altLang="en-US" sz="3300" b="1" dirty="0">
                <a:latin typeface="華康秀風體W3" pitchFamily="65" charset="-120"/>
                <a:ea typeface="華康秀風體W3" pitchFamily="65" charset="-120"/>
              </a:rPr>
              <a:t>班約</a:t>
            </a:r>
            <a:r>
              <a:rPr lang="en-US" altLang="zh-TW" sz="3300" b="1" dirty="0">
                <a:latin typeface="華康秀風體W3" pitchFamily="65" charset="-120"/>
                <a:ea typeface="華康秀風體W3" pitchFamily="65" charset="-120"/>
              </a:rPr>
              <a:t>1200</a:t>
            </a:r>
            <a:r>
              <a:rPr lang="zh-TW" altLang="en-US" sz="3300" b="1" dirty="0">
                <a:latin typeface="華康秀風體W3" pitchFamily="65" charset="-120"/>
                <a:ea typeface="華康秀風體W3" pitchFamily="65" charset="-120"/>
              </a:rPr>
              <a:t>人，且男女性別比約</a:t>
            </a:r>
            <a:r>
              <a:rPr lang="en-US" altLang="zh-TW" sz="3300" b="1" dirty="0">
                <a:latin typeface="華康秀風體W3" pitchFamily="65" charset="-120"/>
                <a:ea typeface="華康秀風體W3" pitchFamily="65" charset="-120"/>
              </a:rPr>
              <a:t>1:3</a:t>
            </a:r>
            <a:r>
              <a:rPr lang="zh-TW" altLang="en-US" sz="3300" b="1" dirty="0">
                <a:latin typeface="華康秀風體W3" pitchFamily="65" charset="-120"/>
                <a:ea typeface="華康秀風體W3" pitchFamily="65" charset="-120"/>
              </a:rPr>
              <a:t>，校齡僅</a:t>
            </a:r>
            <a:r>
              <a:rPr lang="en-US" altLang="zh-TW" sz="3300" b="1" dirty="0">
                <a:latin typeface="華康秀風體W3" pitchFamily="65" charset="-120"/>
                <a:ea typeface="華康秀風體W3" pitchFamily="65" charset="-120"/>
              </a:rPr>
              <a:t>12</a:t>
            </a:r>
            <a:r>
              <a:rPr lang="zh-TW" altLang="en-US" sz="3300" b="1" dirty="0">
                <a:latin typeface="華康秀風體W3" pitchFamily="65" charset="-120"/>
                <a:ea typeface="華康秀風體W3" pitchFamily="65" charset="-120"/>
              </a:rPr>
              <a:t>年，為具潛力的年輕學校。</a:t>
            </a:r>
            <a:endParaRPr lang="en-US" altLang="zh-TW" sz="3300" b="1" dirty="0">
              <a:latin typeface="華康秀風體W3" pitchFamily="65" charset="-120"/>
              <a:ea typeface="華康秀風體W3" pitchFamily="65" charset="-120"/>
            </a:endParaRPr>
          </a:p>
          <a:p>
            <a:r>
              <a:rPr lang="zh-TW" altLang="en-US" sz="3300" b="1" dirty="0">
                <a:latin typeface="華康秀風體W3" pitchFamily="65" charset="-120"/>
                <a:ea typeface="華康秀風體W3" pitchFamily="65" charset="-120"/>
              </a:rPr>
              <a:t>教學</a:t>
            </a:r>
            <a:r>
              <a:rPr lang="zh-TW" altLang="en-US" sz="3300" b="1" u="sng" dirty="0">
                <a:solidFill>
                  <a:srgbClr val="C00000"/>
                </a:solidFill>
                <a:latin typeface="華康秀風體W3" pitchFamily="65" charset="-120"/>
                <a:ea typeface="華康秀風體W3" pitchFamily="65" charset="-120"/>
              </a:rPr>
              <a:t>著重資訊教育結合英文能力訓練</a:t>
            </a:r>
            <a:r>
              <a:rPr lang="zh-TW" altLang="en-US" sz="3300" b="1" dirty="0">
                <a:latin typeface="華康秀風體W3" pitchFamily="65" charset="-120"/>
                <a:ea typeface="華康秀風體W3" pitchFamily="65" charset="-120"/>
              </a:rPr>
              <a:t>如台美學生遠距對談等，自</a:t>
            </a:r>
            <a:r>
              <a:rPr lang="en-US" altLang="zh-TW" sz="3300" b="1" dirty="0">
                <a:latin typeface="華康秀風體W3" pitchFamily="65" charset="-120"/>
                <a:ea typeface="華康秀風體W3" pitchFamily="65" charset="-120"/>
              </a:rPr>
              <a:t>2002</a:t>
            </a:r>
            <a:r>
              <a:rPr lang="zh-TW" altLang="en-US" sz="3300" b="1" dirty="0">
                <a:latin typeface="華康秀風體W3" pitchFamily="65" charset="-120"/>
                <a:ea typeface="華康秀風體W3" pitchFamily="65" charset="-120"/>
              </a:rPr>
              <a:t>年以來，每年定期與不定期辦理國際教育參訪交流與外籍交換學生</a:t>
            </a:r>
            <a:r>
              <a:rPr lang="zh-TW" altLang="en-US" sz="3300" b="1" dirty="0" smtClean="0">
                <a:latin typeface="華康秀風體W3" pitchFamily="65" charset="-120"/>
                <a:ea typeface="華康秀風體W3" pitchFamily="65" charset="-120"/>
              </a:rPr>
              <a:t>活動。</a:t>
            </a:r>
            <a:endParaRPr lang="en-US" altLang="zh-TW" sz="3300" b="1" dirty="0">
              <a:latin typeface="華康秀風體W3" pitchFamily="65" charset="-120"/>
              <a:ea typeface="華康秀風體W3" pitchFamily="65" charset="-120"/>
            </a:endParaRPr>
          </a:p>
          <a:p>
            <a:r>
              <a:rPr lang="en-US" altLang="zh-TW" sz="3300" b="1" dirty="0">
                <a:latin typeface="華康秀風體W3" pitchFamily="65" charset="-120"/>
                <a:ea typeface="華康秀風體W3" pitchFamily="65" charset="-120"/>
              </a:rPr>
              <a:t>103</a:t>
            </a:r>
            <a:r>
              <a:rPr lang="zh-TW" altLang="en-US" sz="3300" b="1" dirty="0">
                <a:latin typeface="華康秀風體W3" pitchFamily="65" charset="-120"/>
                <a:ea typeface="華康秀風體W3" pitchFamily="65" charset="-120"/>
              </a:rPr>
              <a:t>學年度正式開辦「國際教育實驗班」，成為臺北市唯一以「國際教育」為名發展特色之公立</a:t>
            </a:r>
            <a:r>
              <a:rPr lang="zh-TW" altLang="en-US" sz="3300" b="1" dirty="0" smtClean="0">
                <a:latin typeface="華康秀風體W3" pitchFamily="65" charset="-120"/>
                <a:ea typeface="華康秀風體W3" pitchFamily="65" charset="-120"/>
              </a:rPr>
              <a:t>高中。</a:t>
            </a:r>
            <a:endParaRPr lang="en-US" altLang="zh-TW" b="1" dirty="0" smtClean="0">
              <a:latin typeface="華康秀風體W3" panose="03000309000000000000" pitchFamily="65" charset="-120"/>
              <a:ea typeface="華康秀風體W3" panose="030003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35772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428596" y="285728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solidFill>
                  <a:srgbClr val="FFC000"/>
                </a:solidFill>
                <a:latin typeface="華康秀風體W3" pitchFamily="65" charset="-120"/>
                <a:ea typeface="華康秀風體W3" pitchFamily="65" charset="-120"/>
              </a:rPr>
              <a:t>中崙高中位置交通圖</a:t>
            </a:r>
            <a:r>
              <a:rPr lang="en-US" altLang="zh-TW" sz="3200" b="1" dirty="0" smtClean="0">
                <a:solidFill>
                  <a:srgbClr val="FFC000"/>
                </a:solidFill>
                <a:latin typeface="華康秀風體W3" pitchFamily="65" charset="-120"/>
                <a:ea typeface="華康秀風體W3" pitchFamily="65" charset="-120"/>
              </a:rPr>
              <a:t>:</a:t>
            </a:r>
            <a:endParaRPr lang="zh-TW" altLang="en-US" sz="3200" b="1" dirty="0">
              <a:solidFill>
                <a:srgbClr val="FFC000"/>
              </a:solidFill>
              <a:latin typeface="華康秀風體W3" pitchFamily="65" charset="-120"/>
              <a:ea typeface="華康秀風體W3" pitchFamily="65" charset="-120"/>
            </a:endParaRPr>
          </a:p>
        </p:txBody>
      </p:sp>
      <p:pic>
        <p:nvPicPr>
          <p:cNvPr id="5" name="圖片 4" descr="1268320324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857232"/>
            <a:ext cx="6201100" cy="3609040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428596" y="4581128"/>
            <a:ext cx="759978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※</a:t>
            </a:r>
            <a:r>
              <a:rPr lang="zh-TW" altLang="en-US" sz="2000" dirty="0" smtClean="0">
                <a:latin typeface="華康秀風體W3" pitchFamily="65" charset="-120"/>
                <a:ea typeface="華康秀風體W3" pitchFamily="65" charset="-120"/>
              </a:rPr>
              <a:t>中崙位於</a:t>
            </a:r>
            <a:r>
              <a:rPr lang="zh-TW" altLang="en-US" sz="2000" dirty="0">
                <a:latin typeface="華康秀風體W3" pitchFamily="65" charset="-120"/>
                <a:ea typeface="華康秀風體W3" pitchFamily="65" charset="-120"/>
              </a:rPr>
              <a:t>松山區，鄰近八德路、光復北路、南京東路等重要幹道，</a:t>
            </a:r>
            <a:r>
              <a:rPr lang="en-US" altLang="zh-TW" sz="2000" dirty="0">
                <a:latin typeface="華康秀風體W3" pitchFamily="65" charset="-120"/>
                <a:ea typeface="華康秀風體W3" pitchFamily="65" charset="-120"/>
              </a:rPr>
              <a:t>20</a:t>
            </a:r>
            <a:r>
              <a:rPr lang="zh-TW" altLang="en-US" sz="2000" dirty="0">
                <a:latin typeface="華康秀風體W3" pitchFamily="65" charset="-120"/>
                <a:ea typeface="華康秀風體W3" pitchFamily="65" charset="-120"/>
              </a:rPr>
              <a:t>餘路公車及捷運板南線可達，交通便捷，捷運松山線預定</a:t>
            </a:r>
            <a:r>
              <a:rPr lang="en-US" altLang="zh-TW" sz="2000" dirty="0">
                <a:latin typeface="華康秀風體W3" pitchFamily="65" charset="-120"/>
                <a:ea typeface="華康秀風體W3" pitchFamily="65" charset="-120"/>
              </a:rPr>
              <a:t>103</a:t>
            </a:r>
            <a:r>
              <a:rPr lang="zh-TW" altLang="en-US" sz="2000" dirty="0">
                <a:latin typeface="華康秀風體W3" pitchFamily="65" charset="-120"/>
                <a:ea typeface="華康秀風體W3" pitchFamily="65" charset="-120"/>
              </a:rPr>
              <a:t>年完工，南京三民站距學校約</a:t>
            </a:r>
            <a:r>
              <a:rPr lang="en-US" altLang="zh-TW" sz="2000" dirty="0">
                <a:latin typeface="華康秀風體W3" pitchFamily="65" charset="-120"/>
                <a:ea typeface="華康秀風體W3" pitchFamily="65" charset="-120"/>
              </a:rPr>
              <a:t>5</a:t>
            </a:r>
            <a:r>
              <a:rPr lang="zh-TW" altLang="en-US" sz="2000" dirty="0">
                <a:latin typeface="華康秀風體W3" pitchFamily="65" charset="-120"/>
                <a:ea typeface="華康秀風體W3" pitchFamily="65" charset="-120"/>
              </a:rPr>
              <a:t>分鐘路程，交通將更方便</a:t>
            </a:r>
            <a:r>
              <a:rPr lang="zh-TW" altLang="en-US" sz="2000" dirty="0" smtClean="0">
                <a:latin typeface="華康秀風體W3" pitchFamily="65" charset="-120"/>
                <a:ea typeface="華康秀風體W3" pitchFamily="65" charset="-120"/>
              </a:rPr>
              <a:t>。</a:t>
            </a:r>
            <a:endParaRPr lang="en-US" altLang="zh-TW" sz="2000" dirty="0" smtClean="0">
              <a:latin typeface="華康秀風體W3" pitchFamily="65" charset="-120"/>
              <a:ea typeface="華康秀風體W3" pitchFamily="65" charset="-120"/>
            </a:endParaRPr>
          </a:p>
          <a:p>
            <a:r>
              <a:rPr lang="zh-TW" altLang="en-US" sz="2000" dirty="0">
                <a:latin typeface="華康秀風體W3" pitchFamily="65" charset="-120"/>
                <a:ea typeface="華康秀風體W3" pitchFamily="65" charset="-120"/>
              </a:rPr>
              <a:t>現</a:t>
            </a:r>
            <a:r>
              <a:rPr lang="zh-TW" altLang="en-US" sz="2000" dirty="0" smtClean="0">
                <a:latin typeface="華康秀風體W3" pitchFamily="65" charset="-120"/>
                <a:ea typeface="華康秀風體W3" pitchFamily="65" charset="-120"/>
              </a:rPr>
              <a:t>可搭乘捷運板南線，由板橋站到國父紀念館站，再步行至校，需約</a:t>
            </a:r>
            <a:r>
              <a:rPr lang="en-US" altLang="zh-TW" sz="2000" dirty="0" smtClean="0">
                <a:latin typeface="華康秀風體W3" pitchFamily="65" charset="-120"/>
                <a:ea typeface="華康秀風體W3" pitchFamily="65" charset="-120"/>
              </a:rPr>
              <a:t>35~40</a:t>
            </a:r>
            <a:r>
              <a:rPr lang="zh-TW" altLang="en-US" sz="2000" dirty="0" smtClean="0">
                <a:latin typeface="華康秀風體W3" pitchFamily="65" charset="-120"/>
                <a:ea typeface="華康秀風體W3" pitchFamily="65" charset="-120"/>
              </a:rPr>
              <a:t>分鐘。</a:t>
            </a:r>
            <a:endParaRPr lang="zh-TW" altLang="en-US" sz="2000" dirty="0">
              <a:latin typeface="華康秀風體W3" pitchFamily="65" charset="-120"/>
              <a:ea typeface="華康秀風體W3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11130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214282" y="428604"/>
            <a:ext cx="8358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solidFill>
                  <a:srgbClr val="FFC000"/>
                </a:solidFill>
                <a:latin typeface="華康秀風體W3" pitchFamily="65" charset="-120"/>
                <a:ea typeface="華康秀風體W3" pitchFamily="65" charset="-120"/>
              </a:rPr>
              <a:t>中崙高中</a:t>
            </a:r>
            <a:r>
              <a:rPr lang="en-US" altLang="zh-TW" sz="3200" b="1" dirty="0" smtClean="0">
                <a:solidFill>
                  <a:srgbClr val="FFC000"/>
                </a:solidFill>
                <a:latin typeface="華康秀風體W3" pitchFamily="65" charset="-120"/>
                <a:ea typeface="華康秀風體W3" pitchFamily="65" charset="-120"/>
              </a:rPr>
              <a:t>99~101</a:t>
            </a:r>
            <a:r>
              <a:rPr lang="zh-TW" altLang="en-US" sz="3200" b="1" dirty="0" smtClean="0">
                <a:solidFill>
                  <a:srgbClr val="FFC000"/>
                </a:solidFill>
                <a:latin typeface="華康秀風體W3" pitchFamily="65" charset="-120"/>
                <a:ea typeface="華康秀風體W3" pitchFamily="65" charset="-120"/>
              </a:rPr>
              <a:t>學年度基測錄取分數級</a:t>
            </a:r>
            <a:r>
              <a:rPr lang="en-US" altLang="zh-TW" sz="3200" b="1" dirty="0" smtClean="0">
                <a:solidFill>
                  <a:srgbClr val="FFC000"/>
                </a:solidFill>
                <a:latin typeface="華康秀風體W3" pitchFamily="65" charset="-120"/>
                <a:ea typeface="華康秀風體W3" pitchFamily="65" charset="-120"/>
              </a:rPr>
              <a:t>PR</a:t>
            </a:r>
            <a:r>
              <a:rPr lang="zh-TW" altLang="en-US" sz="3200" b="1" dirty="0" smtClean="0">
                <a:solidFill>
                  <a:srgbClr val="FFC000"/>
                </a:solidFill>
                <a:latin typeface="華康秀風體W3" pitchFamily="65" charset="-120"/>
                <a:ea typeface="華康秀風體W3" pitchFamily="65" charset="-120"/>
              </a:rPr>
              <a:t>值</a:t>
            </a:r>
            <a:endParaRPr lang="zh-TW" altLang="en-US" sz="3200" b="1" dirty="0">
              <a:solidFill>
                <a:srgbClr val="FFC000"/>
              </a:solidFill>
              <a:latin typeface="華康秀風體W3" pitchFamily="65" charset="-120"/>
              <a:ea typeface="華康秀風體W3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500034" y="1357298"/>
            <a:ext cx="592935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 smtClean="0">
                <a:latin typeface="華康秀風體W3" pitchFamily="65" charset="-120"/>
                <a:ea typeface="華康秀風體W3" pitchFamily="65" charset="-120"/>
              </a:rPr>
              <a:t>99</a:t>
            </a:r>
            <a:r>
              <a:rPr lang="zh-TW" altLang="en-US" sz="2800" b="1" dirty="0" smtClean="0">
                <a:latin typeface="華康秀風體W3" pitchFamily="65" charset="-120"/>
                <a:ea typeface="華康秀風體W3" pitchFamily="65" charset="-120"/>
              </a:rPr>
              <a:t>學年度</a:t>
            </a:r>
            <a:r>
              <a:rPr lang="en-US" altLang="zh-TW" sz="2800" b="1" dirty="0" smtClean="0">
                <a:latin typeface="華康秀風體W3" pitchFamily="65" charset="-120"/>
                <a:ea typeface="華康秀風體W3" pitchFamily="65" charset="-120"/>
              </a:rPr>
              <a:t>:  </a:t>
            </a:r>
          </a:p>
          <a:p>
            <a:r>
              <a:rPr lang="en-US" altLang="zh-TW" sz="2800" b="1" dirty="0" smtClean="0">
                <a:solidFill>
                  <a:srgbClr val="0070C0"/>
                </a:solidFill>
                <a:latin typeface="華康秀風體W3" pitchFamily="65" charset="-120"/>
                <a:ea typeface="華康秀風體W3" pitchFamily="65" charset="-120"/>
              </a:rPr>
              <a:t>(</a:t>
            </a:r>
            <a:r>
              <a:rPr lang="zh-TW" altLang="en-US" sz="2800" b="1" dirty="0" smtClean="0">
                <a:solidFill>
                  <a:srgbClr val="0070C0"/>
                </a:solidFill>
                <a:latin typeface="華康秀風體W3" pitchFamily="65" charset="-120"/>
                <a:ea typeface="華康秀風體W3" pitchFamily="65" charset="-120"/>
              </a:rPr>
              <a:t>男</a:t>
            </a:r>
            <a:r>
              <a:rPr lang="en-US" altLang="zh-TW" sz="2800" b="1" dirty="0" smtClean="0">
                <a:solidFill>
                  <a:srgbClr val="0070C0"/>
                </a:solidFill>
                <a:latin typeface="華康秀風體W3" pitchFamily="65" charset="-120"/>
                <a:ea typeface="華康秀風體W3" pitchFamily="65" charset="-120"/>
              </a:rPr>
              <a:t>)</a:t>
            </a:r>
            <a:r>
              <a:rPr lang="en-US" altLang="zh-TW" sz="2800" b="1" dirty="0" smtClean="0">
                <a:latin typeface="華康秀風體W3" pitchFamily="65" charset="-120"/>
                <a:ea typeface="華康秀風體W3" pitchFamily="65" charset="-120"/>
              </a:rPr>
              <a:t>397 (PR:95</a:t>
            </a:r>
            <a:r>
              <a:rPr lang="en-US" altLang="zh-TW" sz="2800" b="1" dirty="0">
                <a:latin typeface="華康秀風體W3" pitchFamily="65" charset="-120"/>
                <a:ea typeface="華康秀風體W3" pitchFamily="65" charset="-120"/>
              </a:rPr>
              <a:t>) </a:t>
            </a:r>
            <a:r>
              <a:rPr lang="en-US" altLang="zh-TW" sz="2800" b="1" dirty="0" smtClean="0">
                <a:latin typeface="華康秀風體W3" pitchFamily="65" charset="-120"/>
                <a:ea typeface="華康秀風體W3" pitchFamily="65" charset="-120"/>
              </a:rPr>
              <a:t> </a:t>
            </a:r>
            <a:r>
              <a:rPr lang="en-US" altLang="zh-TW" sz="2800" b="1" dirty="0" smtClean="0">
                <a:solidFill>
                  <a:srgbClr val="C00000"/>
                </a:solidFill>
                <a:latin typeface="華康秀風體W3" pitchFamily="65" charset="-120"/>
                <a:ea typeface="華康秀風體W3" pitchFamily="65" charset="-120"/>
              </a:rPr>
              <a:t>(</a:t>
            </a:r>
            <a:r>
              <a:rPr lang="zh-TW" altLang="en-US" sz="2800" b="1" dirty="0" smtClean="0">
                <a:solidFill>
                  <a:srgbClr val="C00000"/>
                </a:solidFill>
                <a:latin typeface="華康秀風體W3" pitchFamily="65" charset="-120"/>
                <a:ea typeface="華康秀風體W3" pitchFamily="65" charset="-120"/>
              </a:rPr>
              <a:t>女</a:t>
            </a:r>
            <a:r>
              <a:rPr lang="en-US" altLang="zh-TW" sz="2800" b="1" dirty="0" smtClean="0">
                <a:solidFill>
                  <a:srgbClr val="C00000"/>
                </a:solidFill>
                <a:latin typeface="華康秀風體W3" pitchFamily="65" charset="-120"/>
                <a:ea typeface="華康秀風體W3" pitchFamily="65" charset="-120"/>
              </a:rPr>
              <a:t>)</a:t>
            </a:r>
            <a:r>
              <a:rPr lang="en-US" altLang="zh-TW" sz="2800" b="1" dirty="0" smtClean="0">
                <a:latin typeface="華康秀風體W3" pitchFamily="65" charset="-120"/>
                <a:ea typeface="華康秀風體W3" pitchFamily="65" charset="-120"/>
              </a:rPr>
              <a:t>396 (PR:95)</a:t>
            </a:r>
          </a:p>
          <a:p>
            <a:endParaRPr lang="en-US" altLang="zh-TW" sz="2800" b="1" dirty="0" smtClean="0">
              <a:latin typeface="華康秀風體W3" pitchFamily="65" charset="-120"/>
              <a:ea typeface="華康秀風體W3" pitchFamily="65" charset="-120"/>
            </a:endParaRPr>
          </a:p>
          <a:p>
            <a:r>
              <a:rPr lang="en-US" altLang="zh-TW" sz="2800" b="1" dirty="0" smtClean="0">
                <a:latin typeface="華康秀風體W3" pitchFamily="65" charset="-120"/>
                <a:ea typeface="華康秀風體W3" pitchFamily="65" charset="-120"/>
              </a:rPr>
              <a:t>100</a:t>
            </a:r>
            <a:r>
              <a:rPr lang="zh-TW" altLang="en-US" sz="2800" b="1" dirty="0" smtClean="0">
                <a:latin typeface="華康秀風體W3" pitchFamily="65" charset="-120"/>
                <a:ea typeface="華康秀風體W3" pitchFamily="65" charset="-120"/>
              </a:rPr>
              <a:t>學年度</a:t>
            </a:r>
            <a:r>
              <a:rPr lang="en-US" altLang="zh-TW" sz="2800" b="1" dirty="0" smtClean="0">
                <a:latin typeface="華康秀風體W3" pitchFamily="65" charset="-120"/>
                <a:ea typeface="華康秀風體W3" pitchFamily="65" charset="-120"/>
              </a:rPr>
              <a:t>:</a:t>
            </a:r>
            <a:r>
              <a:rPr lang="zh-TW" altLang="en-US" sz="2800" b="1" dirty="0" smtClean="0">
                <a:latin typeface="華康秀風體W3" pitchFamily="65" charset="-120"/>
                <a:ea typeface="華康秀風體W3" pitchFamily="65" charset="-120"/>
              </a:rPr>
              <a:t> </a:t>
            </a:r>
            <a:endParaRPr lang="en-US" altLang="zh-TW" sz="2800" b="1" dirty="0" smtClean="0">
              <a:latin typeface="華康秀風體W3" pitchFamily="65" charset="-120"/>
              <a:ea typeface="華康秀風體W3" pitchFamily="65" charset="-120"/>
            </a:endParaRPr>
          </a:p>
          <a:p>
            <a:r>
              <a:rPr lang="en-US" altLang="zh-TW" sz="2800" b="1" dirty="0" smtClean="0">
                <a:solidFill>
                  <a:srgbClr val="0070C0"/>
                </a:solidFill>
                <a:latin typeface="華康秀風體W3" pitchFamily="65" charset="-120"/>
                <a:ea typeface="華康秀風體W3" pitchFamily="65" charset="-120"/>
              </a:rPr>
              <a:t>(</a:t>
            </a:r>
            <a:r>
              <a:rPr lang="zh-TW" altLang="en-US" sz="2800" b="1" dirty="0">
                <a:solidFill>
                  <a:srgbClr val="0070C0"/>
                </a:solidFill>
                <a:latin typeface="華康秀風體W3" pitchFamily="65" charset="-120"/>
                <a:ea typeface="華康秀風體W3" pitchFamily="65" charset="-120"/>
              </a:rPr>
              <a:t>男</a:t>
            </a:r>
            <a:r>
              <a:rPr lang="en-US" altLang="zh-TW" sz="2800" b="1" dirty="0">
                <a:solidFill>
                  <a:srgbClr val="0070C0"/>
                </a:solidFill>
                <a:latin typeface="華康秀風體W3" pitchFamily="65" charset="-120"/>
                <a:ea typeface="華康秀風體W3" pitchFamily="65" charset="-120"/>
              </a:rPr>
              <a:t>)</a:t>
            </a:r>
            <a:r>
              <a:rPr lang="en-US" altLang="zh-TW" sz="2800" b="1" dirty="0">
                <a:latin typeface="華康秀風體W3" pitchFamily="65" charset="-120"/>
                <a:ea typeface="華康秀風體W3" pitchFamily="65" charset="-120"/>
              </a:rPr>
              <a:t> </a:t>
            </a:r>
            <a:r>
              <a:rPr lang="en-US" altLang="zh-TW" sz="2800" b="1" dirty="0" smtClean="0">
                <a:latin typeface="華康秀風體W3" pitchFamily="65" charset="-120"/>
                <a:ea typeface="華康秀風體W3" pitchFamily="65" charset="-120"/>
              </a:rPr>
              <a:t>385(PR:91)</a:t>
            </a:r>
            <a:r>
              <a:rPr lang="zh-TW" altLang="en-US" sz="2800" b="1" dirty="0" smtClean="0">
                <a:latin typeface="華康秀風體W3" pitchFamily="65" charset="-120"/>
                <a:ea typeface="華康秀風體W3" pitchFamily="65" charset="-120"/>
              </a:rPr>
              <a:t>  </a:t>
            </a:r>
            <a:r>
              <a:rPr lang="en-US" altLang="zh-TW" sz="2800" b="1" dirty="0" smtClean="0">
                <a:solidFill>
                  <a:srgbClr val="C00000"/>
                </a:solidFill>
                <a:latin typeface="華康秀風體W3" pitchFamily="65" charset="-120"/>
                <a:ea typeface="華康秀風體W3" pitchFamily="65" charset="-120"/>
              </a:rPr>
              <a:t>(</a:t>
            </a:r>
            <a:r>
              <a:rPr lang="zh-TW" altLang="en-US" sz="2800" b="1" dirty="0">
                <a:solidFill>
                  <a:srgbClr val="C00000"/>
                </a:solidFill>
                <a:latin typeface="華康秀風體W3" pitchFamily="65" charset="-120"/>
                <a:ea typeface="華康秀風體W3" pitchFamily="65" charset="-120"/>
              </a:rPr>
              <a:t>女</a:t>
            </a:r>
            <a:r>
              <a:rPr lang="en-US" altLang="zh-TW" sz="2800" b="1" dirty="0">
                <a:solidFill>
                  <a:srgbClr val="C00000"/>
                </a:solidFill>
                <a:latin typeface="華康秀風體W3" pitchFamily="65" charset="-120"/>
                <a:ea typeface="華康秀風體W3" pitchFamily="65" charset="-120"/>
              </a:rPr>
              <a:t>)</a:t>
            </a:r>
            <a:r>
              <a:rPr lang="en-US" altLang="zh-TW" sz="2800" b="1" dirty="0">
                <a:latin typeface="華康秀風體W3" pitchFamily="65" charset="-120"/>
                <a:ea typeface="華康秀風體W3" pitchFamily="65" charset="-120"/>
              </a:rPr>
              <a:t> </a:t>
            </a:r>
            <a:r>
              <a:rPr lang="en-US" altLang="zh-TW" sz="2800" b="1" dirty="0" smtClean="0">
                <a:latin typeface="華康秀風體W3" pitchFamily="65" charset="-120"/>
                <a:ea typeface="華康秀風體W3" pitchFamily="65" charset="-120"/>
              </a:rPr>
              <a:t>381(PR:89)</a:t>
            </a:r>
          </a:p>
          <a:p>
            <a:endParaRPr lang="en-US" altLang="zh-TW" sz="2800" b="1" dirty="0" smtClean="0">
              <a:latin typeface="華康秀風體W3" pitchFamily="65" charset="-120"/>
              <a:ea typeface="華康秀風體W3" pitchFamily="65" charset="-120"/>
            </a:endParaRPr>
          </a:p>
          <a:p>
            <a:r>
              <a:rPr lang="en-US" altLang="zh-TW" sz="2800" b="1" dirty="0" smtClean="0">
                <a:latin typeface="華康秀風體W3" pitchFamily="65" charset="-120"/>
                <a:ea typeface="華康秀風體W3" pitchFamily="65" charset="-120"/>
              </a:rPr>
              <a:t>101</a:t>
            </a:r>
            <a:r>
              <a:rPr lang="zh-TW" altLang="en-US" sz="2800" b="1" dirty="0" smtClean="0">
                <a:latin typeface="華康秀風體W3" pitchFamily="65" charset="-120"/>
                <a:ea typeface="華康秀風體W3" pitchFamily="65" charset="-120"/>
              </a:rPr>
              <a:t>學年度</a:t>
            </a:r>
            <a:r>
              <a:rPr lang="en-US" altLang="zh-TW" sz="2800" b="1" dirty="0" smtClean="0">
                <a:latin typeface="華康秀風體W3" pitchFamily="65" charset="-120"/>
                <a:ea typeface="華康秀風體W3" pitchFamily="65" charset="-120"/>
              </a:rPr>
              <a:t>:</a:t>
            </a:r>
          </a:p>
          <a:p>
            <a:r>
              <a:rPr lang="en-US" altLang="zh-TW" sz="2800" b="1" dirty="0" smtClean="0">
                <a:solidFill>
                  <a:srgbClr val="0070C0"/>
                </a:solidFill>
                <a:latin typeface="華康秀風體W3" pitchFamily="65" charset="-120"/>
                <a:ea typeface="華康秀風體W3" pitchFamily="65" charset="-120"/>
              </a:rPr>
              <a:t>(</a:t>
            </a:r>
            <a:r>
              <a:rPr lang="zh-TW" altLang="en-US" sz="2800" b="1" dirty="0" smtClean="0">
                <a:solidFill>
                  <a:srgbClr val="0070C0"/>
                </a:solidFill>
                <a:latin typeface="華康秀風體W3" pitchFamily="65" charset="-120"/>
                <a:ea typeface="華康秀風體W3" pitchFamily="65" charset="-120"/>
              </a:rPr>
              <a:t>男</a:t>
            </a:r>
            <a:r>
              <a:rPr lang="en-US" altLang="zh-TW" sz="2800" b="1" dirty="0" smtClean="0">
                <a:solidFill>
                  <a:srgbClr val="0070C0"/>
                </a:solidFill>
                <a:latin typeface="華康秀風體W3" pitchFamily="65" charset="-120"/>
                <a:ea typeface="華康秀風體W3" pitchFamily="65" charset="-120"/>
              </a:rPr>
              <a:t>)</a:t>
            </a:r>
            <a:r>
              <a:rPr lang="en-US" altLang="zh-TW" sz="2800" b="1" dirty="0" smtClean="0">
                <a:latin typeface="華康秀風體W3" pitchFamily="65" charset="-120"/>
                <a:ea typeface="華康秀風體W3" pitchFamily="65" charset="-120"/>
              </a:rPr>
              <a:t> 387(PR:92) </a:t>
            </a:r>
            <a:r>
              <a:rPr lang="zh-TW" altLang="en-US" sz="2800" b="1" dirty="0">
                <a:latin typeface="華康秀風體W3" pitchFamily="65" charset="-120"/>
                <a:ea typeface="華康秀風體W3" pitchFamily="65" charset="-120"/>
              </a:rPr>
              <a:t> </a:t>
            </a:r>
            <a:r>
              <a:rPr lang="en-US" altLang="zh-TW" sz="2800" b="1" dirty="0" smtClean="0">
                <a:solidFill>
                  <a:srgbClr val="C00000"/>
                </a:solidFill>
                <a:latin typeface="華康秀風體W3" pitchFamily="65" charset="-120"/>
                <a:ea typeface="華康秀風體W3" pitchFamily="65" charset="-120"/>
              </a:rPr>
              <a:t>(</a:t>
            </a:r>
            <a:r>
              <a:rPr lang="zh-TW" altLang="en-US" sz="2800" b="1" dirty="0" smtClean="0">
                <a:solidFill>
                  <a:srgbClr val="C00000"/>
                </a:solidFill>
                <a:latin typeface="華康秀風體W3" pitchFamily="65" charset="-120"/>
                <a:ea typeface="華康秀風體W3" pitchFamily="65" charset="-120"/>
              </a:rPr>
              <a:t>女</a:t>
            </a:r>
            <a:r>
              <a:rPr lang="en-US" altLang="zh-TW" sz="2800" b="1" dirty="0" smtClean="0">
                <a:solidFill>
                  <a:srgbClr val="C00000"/>
                </a:solidFill>
                <a:latin typeface="華康秀風體W3" pitchFamily="65" charset="-120"/>
                <a:ea typeface="華康秀風體W3" pitchFamily="65" charset="-120"/>
              </a:rPr>
              <a:t>)</a:t>
            </a:r>
            <a:r>
              <a:rPr lang="en-US" altLang="zh-TW" sz="2800" b="1" dirty="0" smtClean="0">
                <a:latin typeface="華康秀風體W3" pitchFamily="65" charset="-120"/>
                <a:ea typeface="華康秀風體W3" pitchFamily="65" charset="-120"/>
              </a:rPr>
              <a:t>382(PR:90</a:t>
            </a:r>
            <a:r>
              <a:rPr lang="en-US" altLang="zh-TW" sz="2800" b="1" dirty="0">
                <a:latin typeface="華康秀風體W3" pitchFamily="65" charset="-120"/>
                <a:ea typeface="華康秀風體W3" pitchFamily="65" charset="-120"/>
              </a:rPr>
              <a:t>)</a:t>
            </a:r>
            <a:r>
              <a:rPr lang="en-US" altLang="zh-TW" b="1" dirty="0" smtClean="0">
                <a:latin typeface="華康秀風體W3" pitchFamily="65" charset="-120"/>
                <a:ea typeface="華康秀風體W3" pitchFamily="65" charset="-120"/>
              </a:rPr>
              <a:t> </a:t>
            </a:r>
            <a:endParaRPr lang="zh-TW" altLang="en-US" b="1" dirty="0">
              <a:latin typeface="華康秀風體W3" pitchFamily="65" charset="-120"/>
              <a:ea typeface="華康秀風體W3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57878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7856566"/>
              </p:ext>
            </p:extLst>
          </p:nvPr>
        </p:nvGraphicFramePr>
        <p:xfrm>
          <a:off x="214282" y="1428737"/>
          <a:ext cx="8715436" cy="5105697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00066"/>
                <a:gridCol w="1500198"/>
                <a:gridCol w="2214578"/>
                <a:gridCol w="2214578"/>
                <a:gridCol w="2286016"/>
              </a:tblGrid>
              <a:tr h="530266">
                <a:tc gridSpan="2">
                  <a:txBody>
                    <a:bodyPr/>
                    <a:lstStyle/>
                    <a:p>
                      <a:endParaRPr lang="zh-TW" altLang="en-US" sz="2000" dirty="0">
                        <a:latin typeface="華康秀風體W3" pitchFamily="65" charset="-120"/>
                        <a:ea typeface="華康秀風體W3" pitchFamily="65" charset="-12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solidFill>
                            <a:srgbClr val="0070C0"/>
                          </a:solidFill>
                          <a:latin typeface="華康秀風體W3" pitchFamily="65" charset="-120"/>
                          <a:ea typeface="華康秀風體W3" pitchFamily="65" charset="-120"/>
                        </a:rPr>
                        <a:t>松山高中</a:t>
                      </a:r>
                      <a:endParaRPr lang="zh-TW" altLang="en-US" sz="2000" dirty="0">
                        <a:solidFill>
                          <a:srgbClr val="0070C0"/>
                        </a:solidFill>
                        <a:latin typeface="華康秀風體W3" pitchFamily="65" charset="-120"/>
                        <a:ea typeface="華康秀風體W3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solidFill>
                            <a:srgbClr val="0070C0"/>
                          </a:solidFill>
                          <a:latin typeface="華康秀風體W3" pitchFamily="65" charset="-120"/>
                          <a:ea typeface="華康秀風體W3" pitchFamily="65" charset="-120"/>
                        </a:rPr>
                        <a:t>大同高中</a:t>
                      </a:r>
                      <a:endParaRPr lang="zh-TW" altLang="en-US" sz="2000" dirty="0">
                        <a:solidFill>
                          <a:srgbClr val="0070C0"/>
                        </a:solidFill>
                        <a:latin typeface="華康秀風體W3" pitchFamily="65" charset="-120"/>
                        <a:ea typeface="華康秀風體W3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solidFill>
                            <a:srgbClr val="0070C0"/>
                          </a:solidFill>
                          <a:latin typeface="華康秀風體W3" pitchFamily="65" charset="-120"/>
                          <a:ea typeface="華康秀風體W3" pitchFamily="65" charset="-120"/>
                        </a:rPr>
                        <a:t>中崙高中</a:t>
                      </a:r>
                      <a:endParaRPr lang="zh-TW" altLang="en-US" sz="2000" dirty="0">
                        <a:solidFill>
                          <a:srgbClr val="0070C0"/>
                        </a:solidFill>
                        <a:latin typeface="華康秀風體W3" pitchFamily="65" charset="-120"/>
                        <a:ea typeface="華康秀風體W3" pitchFamily="65" charset="-120"/>
                      </a:endParaRPr>
                    </a:p>
                  </a:txBody>
                  <a:tcPr/>
                </a:tc>
              </a:tr>
              <a:tr h="637076">
                <a:tc rowSpan="2">
                  <a:txBody>
                    <a:bodyPr/>
                    <a:lstStyle/>
                    <a:p>
                      <a:endParaRPr lang="en-US" altLang="zh-TW" sz="2000" dirty="0" smtClean="0">
                        <a:latin typeface="華康秀風體W3" pitchFamily="65" charset="-120"/>
                        <a:ea typeface="華康秀風體W3" pitchFamily="65" charset="-120"/>
                      </a:endParaRPr>
                    </a:p>
                    <a:p>
                      <a:r>
                        <a:rPr lang="en-US" altLang="zh-TW" sz="20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華康秀風體W3" pitchFamily="65" charset="-120"/>
                          <a:ea typeface="華康秀風體W3" pitchFamily="65" charset="-120"/>
                        </a:rPr>
                        <a:t>1.</a:t>
                      </a:r>
                      <a:endParaRPr lang="zh-TW" altLang="en-US" sz="20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華康秀風體W3" pitchFamily="65" charset="-120"/>
                        <a:ea typeface="華康秀風體W3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華康秀風體W3" pitchFamily="65" charset="-120"/>
                          <a:ea typeface="華康秀風體W3" pitchFamily="65" charset="-120"/>
                        </a:rPr>
                        <a:t>特色</a:t>
                      </a:r>
                      <a:endParaRPr lang="zh-TW" altLang="en-US" sz="20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華康秀風體W3" pitchFamily="65" charset="-120"/>
                        <a:ea typeface="華康秀風體W3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>
                          <a:latin typeface="華康秀風體W3" pitchFamily="65" charset="-120"/>
                          <a:ea typeface="華康秀風體W3" pitchFamily="65" charset="-120"/>
                        </a:rPr>
                        <a:t>以多元發展為特質</a:t>
                      </a:r>
                      <a:endParaRPr lang="zh-TW" altLang="en-US" sz="1800" dirty="0">
                        <a:latin typeface="華康秀風體W3" pitchFamily="65" charset="-120"/>
                        <a:ea typeface="華康秀風體W3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>
                          <a:latin typeface="華康秀風體W3" pitchFamily="65" charset="-120"/>
                          <a:ea typeface="華康秀風體W3" pitchFamily="65" charset="-120"/>
                        </a:rPr>
                        <a:t>有高中和高職部</a:t>
                      </a:r>
                      <a:endParaRPr lang="zh-TW" altLang="en-US" sz="1800" dirty="0">
                        <a:latin typeface="華康秀風體W3" pitchFamily="65" charset="-120"/>
                        <a:ea typeface="華康秀風體W3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>
                          <a:latin typeface="華康秀風體W3" pitchFamily="65" charset="-120"/>
                          <a:ea typeface="華康秀風體W3" pitchFamily="65" charset="-120"/>
                        </a:rPr>
                        <a:t>著重資訊及外文能力</a:t>
                      </a:r>
                      <a:endParaRPr lang="zh-TW" altLang="en-US" sz="1800" dirty="0">
                        <a:latin typeface="華康秀風體W3" pitchFamily="65" charset="-120"/>
                        <a:ea typeface="華康秀風體W3" pitchFamily="65" charset="-120"/>
                      </a:endParaRPr>
                    </a:p>
                  </a:txBody>
                  <a:tcPr/>
                </a:tc>
              </a:tr>
              <a:tr h="467644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華康秀風體W3" pitchFamily="65" charset="-120"/>
                          <a:ea typeface="華康秀風體W3" pitchFamily="65" charset="-120"/>
                        </a:rPr>
                        <a:t>評比</a:t>
                      </a:r>
                      <a:endParaRPr lang="zh-TW" altLang="en-US" sz="20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華康秀風體W3" pitchFamily="65" charset="-120"/>
                        <a:ea typeface="華康秀風體W3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latin typeface="華康秀風體W3" pitchFamily="65" charset="-120"/>
                        <a:ea typeface="華康秀風體W3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latin typeface="華康秀風體W3" pitchFamily="65" charset="-120"/>
                        <a:ea typeface="華康秀風體W3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latin typeface="華康秀風體W3" pitchFamily="65" charset="-120"/>
                        <a:ea typeface="華康秀風體W3" pitchFamily="65" charset="-120"/>
                      </a:endParaRPr>
                    </a:p>
                  </a:txBody>
                  <a:tcPr/>
                </a:tc>
              </a:tr>
              <a:tr h="530266">
                <a:tc rowSpan="2">
                  <a:txBody>
                    <a:bodyPr/>
                    <a:lstStyle/>
                    <a:p>
                      <a:endParaRPr lang="en-US" altLang="zh-TW" sz="2000" dirty="0" smtClean="0">
                        <a:latin typeface="華康秀風體W3" pitchFamily="65" charset="-120"/>
                        <a:ea typeface="華康秀風體W3" pitchFamily="65" charset="-120"/>
                      </a:endParaRPr>
                    </a:p>
                    <a:p>
                      <a:r>
                        <a:rPr lang="en-US" altLang="zh-TW" sz="20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華康秀風體W3" pitchFamily="65" charset="-120"/>
                          <a:ea typeface="華康秀風體W3" pitchFamily="65" charset="-120"/>
                        </a:rPr>
                        <a:t>2.</a:t>
                      </a:r>
                      <a:endParaRPr lang="zh-TW" altLang="en-US" sz="20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華康秀風體W3" pitchFamily="65" charset="-120"/>
                        <a:ea typeface="華康秀風體W3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華康秀風體W3" pitchFamily="65" charset="-120"/>
                          <a:ea typeface="華康秀風體W3" pitchFamily="65" charset="-120"/>
                        </a:rPr>
                        <a:t>通勤時間</a:t>
                      </a:r>
                      <a:endParaRPr lang="zh-TW" altLang="en-US" sz="20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華康秀風體W3" pitchFamily="65" charset="-120"/>
                        <a:ea typeface="華康秀風體W3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dirty="0" smtClean="0">
                          <a:latin typeface="華康秀風體W3" pitchFamily="65" charset="-120"/>
                          <a:ea typeface="華康秀風體W3" pitchFamily="65" charset="-120"/>
                        </a:rPr>
                        <a:t>1</a:t>
                      </a:r>
                      <a:r>
                        <a:rPr lang="zh-TW" altLang="en-US" sz="1800" dirty="0" smtClean="0">
                          <a:latin typeface="華康秀風體W3" pitchFamily="65" charset="-120"/>
                          <a:ea typeface="華康秀風體W3" pitchFamily="65" charset="-120"/>
                        </a:rPr>
                        <a:t>小時左右</a:t>
                      </a:r>
                      <a:endParaRPr lang="zh-TW" altLang="en-US" sz="1800" dirty="0">
                        <a:latin typeface="華康秀風體W3" pitchFamily="65" charset="-120"/>
                        <a:ea typeface="華康秀風體W3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latin typeface="華康秀風體W3" pitchFamily="65" charset="-120"/>
                          <a:ea typeface="華康秀風體W3" pitchFamily="65" charset="-120"/>
                        </a:rPr>
                        <a:t>1</a:t>
                      </a:r>
                      <a:r>
                        <a:rPr lang="zh-TW" altLang="en-US" sz="1800" dirty="0" smtClean="0">
                          <a:latin typeface="華康秀風體W3" pitchFamily="65" charset="-120"/>
                          <a:ea typeface="華康秀風體W3" pitchFamily="65" charset="-120"/>
                        </a:rPr>
                        <a:t>小時左右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latin typeface="華康秀風體W3" pitchFamily="65" charset="-120"/>
                          <a:ea typeface="華康秀風體W3" pitchFamily="65" charset="-120"/>
                        </a:rPr>
                        <a:t>40</a:t>
                      </a:r>
                      <a:r>
                        <a:rPr lang="zh-TW" altLang="en-US" sz="1800" dirty="0" smtClean="0">
                          <a:latin typeface="華康秀風體W3" pitchFamily="65" charset="-120"/>
                          <a:ea typeface="華康秀風體W3" pitchFamily="65" charset="-120"/>
                        </a:rPr>
                        <a:t>分鐘左右</a:t>
                      </a:r>
                    </a:p>
                  </a:txBody>
                  <a:tcPr/>
                </a:tc>
              </a:tr>
              <a:tr h="428979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latin typeface="華康秀風體W3" pitchFamily="65" charset="-120"/>
                          <a:ea typeface="華康秀風體W3" pitchFamily="65" charset="-120"/>
                        </a:rPr>
                        <a:t>評比</a:t>
                      </a:r>
                      <a:endParaRPr lang="zh-TW" altLang="en-US" sz="2000" dirty="0">
                        <a:latin typeface="華康秀風體W3" pitchFamily="65" charset="-120"/>
                        <a:ea typeface="華康秀風體W3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latin typeface="華康秀風體W3" pitchFamily="65" charset="-120"/>
                        <a:ea typeface="華康秀風體W3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latin typeface="華康秀風體W3" pitchFamily="65" charset="-120"/>
                        <a:ea typeface="華康秀風體W3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000">
                        <a:latin typeface="華康秀風體W3" pitchFamily="65" charset="-120"/>
                        <a:ea typeface="華康秀風體W3" pitchFamily="65" charset="-120"/>
                      </a:endParaRPr>
                    </a:p>
                  </a:txBody>
                  <a:tcPr/>
                </a:tc>
              </a:tr>
              <a:tr h="893410">
                <a:tc rowSpan="2">
                  <a:txBody>
                    <a:bodyPr/>
                    <a:lstStyle/>
                    <a:p>
                      <a:endParaRPr lang="en-US" altLang="zh-TW" sz="2000" dirty="0" smtClean="0">
                        <a:latin typeface="華康秀風體W3" pitchFamily="65" charset="-120"/>
                        <a:ea typeface="華康秀風體W3" pitchFamily="65" charset="-120"/>
                      </a:endParaRPr>
                    </a:p>
                    <a:p>
                      <a:r>
                        <a:rPr lang="en-US" altLang="zh-TW" sz="20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華康秀風體W3" pitchFamily="65" charset="-120"/>
                          <a:ea typeface="華康秀風體W3" pitchFamily="65" charset="-120"/>
                        </a:rPr>
                        <a:t>3.</a:t>
                      </a:r>
                      <a:endParaRPr lang="zh-TW" altLang="en-US" sz="20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華康秀風體W3" pitchFamily="65" charset="-120"/>
                        <a:ea typeface="華康秀風體W3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華康秀風體W3" pitchFamily="65" charset="-120"/>
                          <a:ea typeface="華康秀風體W3" pitchFamily="65" charset="-120"/>
                        </a:rPr>
                        <a:t>吸引力</a:t>
                      </a:r>
                      <a:endParaRPr lang="zh-TW" altLang="en-US" sz="20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華康秀風體W3" pitchFamily="65" charset="-120"/>
                        <a:ea typeface="華康秀風體W3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dirty="0" smtClean="0">
                          <a:latin typeface="華康秀風體W3" pitchFamily="65" charset="-120"/>
                          <a:ea typeface="華康秀風體W3" pitchFamily="65" charset="-120"/>
                        </a:rPr>
                        <a:t>(1)</a:t>
                      </a:r>
                      <a:r>
                        <a:rPr lang="zh-TW" altLang="en-US" sz="1800" b="0" i="0" kern="1200" dirty="0" smtClean="0">
                          <a:solidFill>
                            <a:schemeClr val="tx1"/>
                          </a:solidFill>
                          <a:latin typeface="華康秀風體W3" pitchFamily="65" charset="-120"/>
                          <a:ea typeface="華康秀風體W3" pitchFamily="65" charset="-120"/>
                          <a:cs typeface="+mn-cs"/>
                        </a:rPr>
                        <a:t>位居市中心、交通便利</a:t>
                      </a:r>
                      <a:endParaRPr lang="en-US" altLang="zh-TW" sz="1800" b="0" i="0" kern="1200" dirty="0" smtClean="0">
                        <a:solidFill>
                          <a:schemeClr val="tx1"/>
                        </a:solidFill>
                        <a:latin typeface="華康秀風體W3" pitchFamily="65" charset="-120"/>
                        <a:ea typeface="華康秀風體W3" pitchFamily="65" charset="-120"/>
                        <a:cs typeface="+mn-cs"/>
                      </a:endParaRPr>
                    </a:p>
                    <a:p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latin typeface="華康秀風體W3" pitchFamily="65" charset="-120"/>
                          <a:ea typeface="華康秀風體W3" pitchFamily="65" charset="-120"/>
                          <a:cs typeface="+mn-cs"/>
                        </a:rPr>
                        <a:t>(2)</a:t>
                      </a:r>
                      <a:r>
                        <a:rPr lang="zh-TW" altLang="en-US" sz="1800" b="0" i="0" kern="1200" dirty="0" smtClean="0">
                          <a:solidFill>
                            <a:schemeClr val="tx1"/>
                          </a:solidFill>
                          <a:latin typeface="華康秀風體W3" pitchFamily="65" charset="-120"/>
                          <a:ea typeface="華康秀風體W3" pitchFamily="65" charset="-120"/>
                          <a:cs typeface="+mn-cs"/>
                        </a:rPr>
                        <a:t>知名的明星高中</a:t>
                      </a:r>
                      <a:endParaRPr lang="zh-TW" altLang="en-US" sz="1800" dirty="0">
                        <a:latin typeface="華康秀風體W3" pitchFamily="65" charset="-120"/>
                        <a:ea typeface="華康秀風體W3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dirty="0" smtClean="0">
                          <a:latin typeface="華康秀風體W3" pitchFamily="65" charset="-120"/>
                          <a:ea typeface="華康秀風體W3" pitchFamily="65" charset="-120"/>
                        </a:rPr>
                        <a:t>(1)</a:t>
                      </a:r>
                      <a:r>
                        <a:rPr lang="zh-TW" altLang="en-US" sz="1800" dirty="0" smtClean="0">
                          <a:latin typeface="華康秀風體W3" pitchFamily="65" charset="-120"/>
                          <a:ea typeface="華康秀風體W3" pitchFamily="65" charset="-120"/>
                        </a:rPr>
                        <a:t>與</a:t>
                      </a:r>
                      <a:r>
                        <a:rPr lang="zh-TW" altLang="en-US" sz="1800" b="0" i="0" kern="1200" dirty="0" smtClean="0">
                          <a:solidFill>
                            <a:schemeClr val="tx1"/>
                          </a:solidFill>
                          <a:latin typeface="華康秀風體W3" pitchFamily="65" charset="-120"/>
                          <a:ea typeface="華康秀風體W3" pitchFamily="65" charset="-120"/>
                          <a:cs typeface="+mn-cs"/>
                        </a:rPr>
                        <a:t>各投資公司建教合作</a:t>
                      </a:r>
                      <a:endParaRPr lang="en-US" altLang="zh-TW" sz="1800" b="0" i="0" kern="1200" dirty="0" smtClean="0">
                        <a:solidFill>
                          <a:schemeClr val="tx1"/>
                        </a:solidFill>
                        <a:latin typeface="華康秀風體W3" pitchFamily="65" charset="-120"/>
                        <a:ea typeface="華康秀風體W3" pitchFamily="65" charset="-120"/>
                        <a:cs typeface="+mn-cs"/>
                      </a:endParaRPr>
                    </a:p>
                    <a:p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latin typeface="華康秀風體W3" pitchFamily="65" charset="-120"/>
                          <a:ea typeface="華康秀風體W3" pitchFamily="65" charset="-120"/>
                          <a:cs typeface="+mn-cs"/>
                        </a:rPr>
                        <a:t>(2)</a:t>
                      </a:r>
                      <a:r>
                        <a:rPr lang="zh-TW" altLang="en-US" sz="1800" b="0" i="0" kern="1200" dirty="0" smtClean="0">
                          <a:solidFill>
                            <a:schemeClr val="tx1"/>
                          </a:solidFill>
                          <a:latin typeface="華康秀風體W3" pitchFamily="65" charset="-120"/>
                          <a:ea typeface="華康秀風體W3" pitchFamily="65" charset="-120"/>
                          <a:cs typeface="+mn-cs"/>
                        </a:rPr>
                        <a:t>圖書館館藏豐富</a:t>
                      </a:r>
                      <a:endParaRPr lang="zh-TW" altLang="en-US" sz="1800" dirty="0">
                        <a:latin typeface="華康秀風體W3" pitchFamily="65" charset="-120"/>
                        <a:ea typeface="華康秀風體W3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dirty="0" smtClean="0">
                          <a:latin typeface="華康秀風體W3" pitchFamily="65" charset="-120"/>
                          <a:ea typeface="華康秀風體W3" pitchFamily="65" charset="-120"/>
                        </a:rPr>
                        <a:t>(1)</a:t>
                      </a:r>
                      <a:r>
                        <a:rPr lang="zh-TW" altLang="en-US" sz="1800" b="0" i="0" kern="1200" dirty="0" smtClean="0">
                          <a:solidFill>
                            <a:schemeClr val="tx1"/>
                          </a:solidFill>
                          <a:latin typeface="華康秀風體W3" pitchFamily="65" charset="-120"/>
                          <a:ea typeface="華康秀風體W3" pitchFamily="65" charset="-120"/>
                          <a:cs typeface="+mn-cs"/>
                        </a:rPr>
                        <a:t>與外籍交換學生活動</a:t>
                      </a:r>
                      <a:endParaRPr lang="en-US" altLang="zh-TW" sz="1800" b="0" i="0" kern="1200" dirty="0" smtClean="0">
                        <a:solidFill>
                          <a:schemeClr val="tx1"/>
                        </a:solidFill>
                        <a:latin typeface="華康秀風體W3" pitchFamily="65" charset="-120"/>
                        <a:ea typeface="華康秀風體W3" pitchFamily="65" charset="-120"/>
                        <a:cs typeface="+mn-cs"/>
                      </a:endParaRPr>
                    </a:p>
                    <a:p>
                      <a:r>
                        <a:rPr lang="en-US" altLang="zh-TW" sz="1800" b="0" i="0" kern="1200" dirty="0" smtClean="0">
                          <a:solidFill>
                            <a:schemeClr val="tx1"/>
                          </a:solidFill>
                          <a:latin typeface="華康秀風體W3" pitchFamily="65" charset="-120"/>
                          <a:ea typeface="華康秀風體W3" pitchFamily="65" charset="-120"/>
                          <a:cs typeface="+mn-cs"/>
                        </a:rPr>
                        <a:t>(2)</a:t>
                      </a:r>
                      <a:r>
                        <a:rPr lang="zh-TW" altLang="en-US" sz="1800" b="0" i="0" kern="1200" dirty="0" smtClean="0">
                          <a:solidFill>
                            <a:schemeClr val="tx1"/>
                          </a:solidFill>
                          <a:latin typeface="華康秀風體W3" pitchFamily="65" charset="-120"/>
                          <a:ea typeface="華康秀風體W3" pitchFamily="65" charset="-120"/>
                          <a:cs typeface="+mn-cs"/>
                        </a:rPr>
                        <a:t>師資良好</a:t>
                      </a:r>
                      <a:endParaRPr lang="zh-TW" altLang="en-US" sz="1800" dirty="0">
                        <a:latin typeface="華康秀風體W3" pitchFamily="65" charset="-120"/>
                        <a:ea typeface="華康秀風體W3" pitchFamily="65" charset="-120"/>
                      </a:endParaRPr>
                    </a:p>
                  </a:txBody>
                  <a:tcPr/>
                </a:tc>
              </a:tr>
              <a:tr h="357364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華康秀風體W3" pitchFamily="65" charset="-120"/>
                          <a:ea typeface="華康秀風體W3" pitchFamily="65" charset="-120"/>
                        </a:rPr>
                        <a:t>評比</a:t>
                      </a:r>
                      <a:endParaRPr lang="zh-TW" altLang="en-US" sz="20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華康秀風體W3" pitchFamily="65" charset="-120"/>
                        <a:ea typeface="華康秀風體W3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000">
                        <a:latin typeface="華康秀風體W3" pitchFamily="65" charset="-120"/>
                        <a:ea typeface="華康秀風體W3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latin typeface="華康秀風體W3" pitchFamily="65" charset="-120"/>
                        <a:ea typeface="華康秀風體W3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latin typeface="華康秀風體W3" pitchFamily="65" charset="-120"/>
                        <a:ea typeface="華康秀風體W3" pitchFamily="65" charset="-120"/>
                      </a:endParaRPr>
                    </a:p>
                  </a:txBody>
                  <a:tcPr/>
                </a:tc>
              </a:tr>
              <a:tr h="625387">
                <a:tc rowSpan="2">
                  <a:txBody>
                    <a:bodyPr/>
                    <a:lstStyle/>
                    <a:p>
                      <a:endParaRPr lang="en-US" altLang="zh-TW" sz="2000" dirty="0" smtClean="0">
                        <a:latin typeface="華康秀風體W3" pitchFamily="65" charset="-120"/>
                        <a:ea typeface="華康秀風體W3" pitchFamily="65" charset="-120"/>
                      </a:endParaRPr>
                    </a:p>
                    <a:p>
                      <a:r>
                        <a:rPr lang="en-US" altLang="zh-TW" sz="20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華康秀風體W3" pitchFamily="65" charset="-120"/>
                          <a:ea typeface="華康秀風體W3" pitchFamily="65" charset="-120"/>
                        </a:rPr>
                        <a:t>4.</a:t>
                      </a:r>
                      <a:endParaRPr lang="zh-TW" altLang="en-US" sz="20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華康秀風體W3" pitchFamily="65" charset="-120"/>
                        <a:ea typeface="華康秀風體W3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華康秀風體W3" pitchFamily="65" charset="-120"/>
                          <a:ea typeface="華康秀風體W3" pitchFamily="65" charset="-120"/>
                        </a:rPr>
                        <a:t>難易度評比</a:t>
                      </a:r>
                      <a:endParaRPr lang="zh-TW" altLang="en-US" sz="20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華康秀風體W3" pitchFamily="65" charset="-120"/>
                        <a:ea typeface="華康秀風體W3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>
                          <a:latin typeface="華康秀風體W3" pitchFamily="65" charset="-120"/>
                          <a:ea typeface="華康秀風體W3" pitchFamily="65" charset="-120"/>
                        </a:rPr>
                        <a:t>偏難</a:t>
                      </a:r>
                      <a:endParaRPr lang="zh-TW" altLang="en-US" sz="1800" dirty="0">
                        <a:latin typeface="華康秀風體W3" pitchFamily="65" charset="-120"/>
                        <a:ea typeface="華康秀風體W3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>
                          <a:latin typeface="華康秀風體W3" pitchFamily="65" charset="-120"/>
                          <a:ea typeface="華康秀風體W3" pitchFamily="65" charset="-120"/>
                        </a:rPr>
                        <a:t>較松山容易</a:t>
                      </a:r>
                      <a:endParaRPr lang="zh-TW" altLang="en-US" sz="1800" dirty="0">
                        <a:latin typeface="華康秀風體W3" pitchFamily="65" charset="-120"/>
                        <a:ea typeface="華康秀風體W3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華康秀風體W3" pitchFamily="65" charset="-120"/>
                          <a:ea typeface="華康秀風體W3" pitchFamily="65" charset="-120"/>
                        </a:rPr>
                        <a:t>較松山容易</a:t>
                      </a:r>
                    </a:p>
                    <a:p>
                      <a:endParaRPr lang="zh-TW" altLang="en-US" sz="2000" dirty="0">
                        <a:latin typeface="華康秀風體W3" pitchFamily="65" charset="-120"/>
                        <a:ea typeface="華康秀風體W3" pitchFamily="65" charset="-120"/>
                      </a:endParaRPr>
                    </a:p>
                  </a:txBody>
                  <a:tcPr/>
                </a:tc>
              </a:tr>
              <a:tr h="530266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華康秀風體W3" pitchFamily="65" charset="-120"/>
                          <a:ea typeface="華康秀風體W3" pitchFamily="65" charset="-120"/>
                        </a:rPr>
                        <a:t>評比</a:t>
                      </a:r>
                      <a:endParaRPr lang="zh-TW" altLang="en-US" sz="20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華康秀風體W3" pitchFamily="65" charset="-120"/>
                        <a:ea typeface="華康秀風體W3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latin typeface="華康秀風體W3" pitchFamily="65" charset="-120"/>
                        <a:ea typeface="華康秀風體W3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latin typeface="華康秀風體W3" pitchFamily="65" charset="-120"/>
                        <a:ea typeface="華康秀風體W3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latin typeface="華康秀風體W3" pitchFamily="65" charset="-120"/>
                        <a:ea typeface="華康秀風體W3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文字方塊 7"/>
          <p:cNvSpPr txBox="1"/>
          <p:nvPr/>
        </p:nvSpPr>
        <p:spPr>
          <a:xfrm>
            <a:off x="1285852" y="642918"/>
            <a:ext cx="72152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solidFill>
                  <a:srgbClr val="FFC000"/>
                </a:solidFill>
                <a:latin typeface="華康秀風體W3" pitchFamily="65" charset="-120"/>
                <a:ea typeface="華康秀風體W3" pitchFamily="65" charset="-120"/>
              </a:rPr>
              <a:t>松山、中崙、大同各校分析表</a:t>
            </a:r>
            <a:endParaRPr lang="zh-TW" altLang="en-US" sz="4000" b="1" dirty="0">
              <a:solidFill>
                <a:srgbClr val="FFC000"/>
              </a:solidFill>
              <a:latin typeface="華康秀風體W3" pitchFamily="65" charset="-120"/>
              <a:ea typeface="華康秀風體W3" pitchFamily="65" charset="-120"/>
            </a:endParaRPr>
          </a:p>
        </p:txBody>
      </p:sp>
      <p:sp>
        <p:nvSpPr>
          <p:cNvPr id="9" name="五角星形 8"/>
          <p:cNvSpPr/>
          <p:nvPr/>
        </p:nvSpPr>
        <p:spPr>
          <a:xfrm>
            <a:off x="2928926" y="5000636"/>
            <a:ext cx="214314" cy="214314"/>
          </a:xfrm>
          <a:prstGeom prst="star5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endParaRPr lang="zh-TW" altLang="en-US" b="1">
              <a:ln/>
              <a:solidFill>
                <a:schemeClr val="accent3"/>
              </a:solidFill>
            </a:endParaRPr>
          </a:p>
        </p:txBody>
      </p:sp>
      <p:sp>
        <p:nvSpPr>
          <p:cNvPr id="11" name="五角星形 10"/>
          <p:cNvSpPr/>
          <p:nvPr/>
        </p:nvSpPr>
        <p:spPr>
          <a:xfrm>
            <a:off x="3286116" y="6072206"/>
            <a:ext cx="214314" cy="214314"/>
          </a:xfrm>
          <a:prstGeom prst="star5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endParaRPr lang="zh-TW" altLang="en-US" b="1" dirty="0">
              <a:ln/>
              <a:solidFill>
                <a:schemeClr val="accent3"/>
              </a:solidFill>
            </a:endParaRPr>
          </a:p>
        </p:txBody>
      </p:sp>
      <p:sp>
        <p:nvSpPr>
          <p:cNvPr id="12" name="五角星形 11"/>
          <p:cNvSpPr/>
          <p:nvPr/>
        </p:nvSpPr>
        <p:spPr>
          <a:xfrm>
            <a:off x="8231953" y="3714752"/>
            <a:ext cx="214314" cy="214314"/>
          </a:xfrm>
          <a:prstGeom prst="star5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endParaRPr lang="zh-TW" altLang="en-US" b="1">
              <a:ln/>
              <a:solidFill>
                <a:schemeClr val="accent3"/>
              </a:solidFill>
            </a:endParaRPr>
          </a:p>
        </p:txBody>
      </p:sp>
      <p:sp>
        <p:nvSpPr>
          <p:cNvPr id="13" name="五角星形 12"/>
          <p:cNvSpPr/>
          <p:nvPr/>
        </p:nvSpPr>
        <p:spPr>
          <a:xfrm>
            <a:off x="2643174" y="2714620"/>
            <a:ext cx="214314" cy="214314"/>
          </a:xfrm>
          <a:prstGeom prst="star5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endParaRPr lang="zh-TW" altLang="en-US" b="1">
              <a:ln/>
              <a:solidFill>
                <a:schemeClr val="accent3"/>
              </a:solidFill>
            </a:endParaRPr>
          </a:p>
        </p:txBody>
      </p:sp>
      <p:sp>
        <p:nvSpPr>
          <p:cNvPr id="14" name="五角星形 13"/>
          <p:cNvSpPr/>
          <p:nvPr/>
        </p:nvSpPr>
        <p:spPr>
          <a:xfrm>
            <a:off x="7286644" y="3714752"/>
            <a:ext cx="214314" cy="214314"/>
          </a:xfrm>
          <a:prstGeom prst="star5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endParaRPr lang="zh-TW" altLang="en-US" b="1">
              <a:ln/>
              <a:solidFill>
                <a:schemeClr val="accent3"/>
              </a:solidFill>
            </a:endParaRPr>
          </a:p>
        </p:txBody>
      </p:sp>
      <p:sp>
        <p:nvSpPr>
          <p:cNvPr id="15" name="五角星形 14"/>
          <p:cNvSpPr/>
          <p:nvPr/>
        </p:nvSpPr>
        <p:spPr>
          <a:xfrm>
            <a:off x="3143240" y="2714620"/>
            <a:ext cx="214314" cy="214314"/>
          </a:xfrm>
          <a:prstGeom prst="star5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endParaRPr lang="zh-TW" altLang="en-US" b="1">
              <a:ln/>
              <a:solidFill>
                <a:schemeClr val="accent3"/>
              </a:solidFill>
            </a:endParaRPr>
          </a:p>
        </p:txBody>
      </p:sp>
      <p:sp>
        <p:nvSpPr>
          <p:cNvPr id="16" name="五角星形 15"/>
          <p:cNvSpPr/>
          <p:nvPr/>
        </p:nvSpPr>
        <p:spPr>
          <a:xfrm>
            <a:off x="3643306" y="2714620"/>
            <a:ext cx="214314" cy="214314"/>
          </a:xfrm>
          <a:prstGeom prst="star5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endParaRPr lang="zh-TW" altLang="en-US" b="1">
              <a:ln/>
              <a:solidFill>
                <a:schemeClr val="accent3"/>
              </a:solidFill>
            </a:endParaRPr>
          </a:p>
        </p:txBody>
      </p:sp>
      <p:sp>
        <p:nvSpPr>
          <p:cNvPr id="17" name="五角星形 16"/>
          <p:cNvSpPr/>
          <p:nvPr/>
        </p:nvSpPr>
        <p:spPr>
          <a:xfrm>
            <a:off x="5643570" y="6072206"/>
            <a:ext cx="214314" cy="214314"/>
          </a:xfrm>
          <a:prstGeom prst="star5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endParaRPr lang="zh-TW" altLang="en-US" b="1" dirty="0">
              <a:ln/>
              <a:solidFill>
                <a:schemeClr val="accent3"/>
              </a:solidFill>
            </a:endParaRPr>
          </a:p>
        </p:txBody>
      </p:sp>
      <p:sp>
        <p:nvSpPr>
          <p:cNvPr id="18" name="五角星形 17"/>
          <p:cNvSpPr/>
          <p:nvPr/>
        </p:nvSpPr>
        <p:spPr>
          <a:xfrm>
            <a:off x="4929190" y="3714752"/>
            <a:ext cx="214314" cy="214314"/>
          </a:xfrm>
          <a:prstGeom prst="star5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endParaRPr lang="zh-TW" altLang="en-US" b="1">
              <a:ln/>
              <a:solidFill>
                <a:schemeClr val="accent3"/>
              </a:solidFill>
            </a:endParaRPr>
          </a:p>
        </p:txBody>
      </p:sp>
      <p:sp>
        <p:nvSpPr>
          <p:cNvPr id="19" name="五角星形 18"/>
          <p:cNvSpPr/>
          <p:nvPr/>
        </p:nvSpPr>
        <p:spPr>
          <a:xfrm>
            <a:off x="7358082" y="2714620"/>
            <a:ext cx="214314" cy="214314"/>
          </a:xfrm>
          <a:prstGeom prst="star5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endParaRPr lang="zh-TW" altLang="en-US" b="1">
              <a:ln/>
              <a:solidFill>
                <a:schemeClr val="accent3"/>
              </a:solidFill>
            </a:endParaRPr>
          </a:p>
        </p:txBody>
      </p:sp>
      <p:sp>
        <p:nvSpPr>
          <p:cNvPr id="20" name="五角星形 19"/>
          <p:cNvSpPr/>
          <p:nvPr/>
        </p:nvSpPr>
        <p:spPr>
          <a:xfrm>
            <a:off x="7715272" y="2714620"/>
            <a:ext cx="214314" cy="214314"/>
          </a:xfrm>
          <a:prstGeom prst="star5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endParaRPr lang="zh-TW" altLang="en-US" b="1">
              <a:ln/>
              <a:solidFill>
                <a:schemeClr val="accent3"/>
              </a:solidFill>
            </a:endParaRPr>
          </a:p>
        </p:txBody>
      </p:sp>
      <p:sp>
        <p:nvSpPr>
          <p:cNvPr id="21" name="五角星形 20"/>
          <p:cNvSpPr/>
          <p:nvPr/>
        </p:nvSpPr>
        <p:spPr>
          <a:xfrm>
            <a:off x="5857884" y="2714620"/>
            <a:ext cx="214314" cy="214314"/>
          </a:xfrm>
          <a:prstGeom prst="star5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endParaRPr lang="zh-TW" altLang="en-US" b="1" dirty="0">
              <a:ln/>
              <a:solidFill>
                <a:schemeClr val="accent3"/>
              </a:solidFill>
            </a:endParaRPr>
          </a:p>
        </p:txBody>
      </p:sp>
      <p:sp>
        <p:nvSpPr>
          <p:cNvPr id="22" name="五角星形 21"/>
          <p:cNvSpPr/>
          <p:nvPr/>
        </p:nvSpPr>
        <p:spPr>
          <a:xfrm>
            <a:off x="7000892" y="2714620"/>
            <a:ext cx="214314" cy="214314"/>
          </a:xfrm>
          <a:prstGeom prst="star5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endParaRPr lang="zh-TW" altLang="en-US" b="1">
              <a:ln/>
              <a:solidFill>
                <a:schemeClr val="accent3"/>
              </a:solidFill>
            </a:endParaRPr>
          </a:p>
        </p:txBody>
      </p:sp>
      <p:sp>
        <p:nvSpPr>
          <p:cNvPr id="23" name="五角星形 22"/>
          <p:cNvSpPr/>
          <p:nvPr/>
        </p:nvSpPr>
        <p:spPr>
          <a:xfrm>
            <a:off x="7929586" y="6072206"/>
            <a:ext cx="214314" cy="214314"/>
          </a:xfrm>
          <a:prstGeom prst="star5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endParaRPr lang="zh-TW" altLang="en-US" b="1">
              <a:ln/>
              <a:solidFill>
                <a:schemeClr val="accent3"/>
              </a:solidFill>
            </a:endParaRPr>
          </a:p>
        </p:txBody>
      </p:sp>
      <p:sp>
        <p:nvSpPr>
          <p:cNvPr id="24" name="五角星形 23"/>
          <p:cNvSpPr/>
          <p:nvPr/>
        </p:nvSpPr>
        <p:spPr>
          <a:xfrm>
            <a:off x="2786050" y="6072206"/>
            <a:ext cx="214314" cy="214314"/>
          </a:xfrm>
          <a:prstGeom prst="star5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endParaRPr lang="zh-TW" altLang="en-US" b="1">
              <a:ln/>
              <a:solidFill>
                <a:schemeClr val="accent3"/>
              </a:solidFill>
            </a:endParaRPr>
          </a:p>
        </p:txBody>
      </p:sp>
      <p:sp>
        <p:nvSpPr>
          <p:cNvPr id="25" name="五角星形 24"/>
          <p:cNvSpPr/>
          <p:nvPr/>
        </p:nvSpPr>
        <p:spPr>
          <a:xfrm>
            <a:off x="5143504" y="6072206"/>
            <a:ext cx="214314" cy="214314"/>
          </a:xfrm>
          <a:prstGeom prst="star5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endParaRPr lang="zh-TW" altLang="en-US" b="1">
              <a:ln/>
              <a:solidFill>
                <a:schemeClr val="accent3"/>
              </a:solidFill>
            </a:endParaRPr>
          </a:p>
        </p:txBody>
      </p:sp>
      <p:sp>
        <p:nvSpPr>
          <p:cNvPr id="26" name="五角星形 25"/>
          <p:cNvSpPr/>
          <p:nvPr/>
        </p:nvSpPr>
        <p:spPr>
          <a:xfrm>
            <a:off x="7429520" y="6072206"/>
            <a:ext cx="214314" cy="214314"/>
          </a:xfrm>
          <a:prstGeom prst="star5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endParaRPr lang="zh-TW" altLang="en-US" b="1">
              <a:ln/>
              <a:solidFill>
                <a:schemeClr val="accent3"/>
              </a:solidFill>
            </a:endParaRPr>
          </a:p>
        </p:txBody>
      </p:sp>
      <p:sp>
        <p:nvSpPr>
          <p:cNvPr id="27" name="五角星形 26"/>
          <p:cNvSpPr/>
          <p:nvPr/>
        </p:nvSpPr>
        <p:spPr>
          <a:xfrm>
            <a:off x="3500430" y="5000636"/>
            <a:ext cx="214314" cy="214314"/>
          </a:xfrm>
          <a:prstGeom prst="star5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endParaRPr lang="zh-TW" altLang="en-US" b="1">
              <a:ln/>
              <a:solidFill>
                <a:schemeClr val="accent3"/>
              </a:solidFill>
            </a:endParaRPr>
          </a:p>
        </p:txBody>
      </p:sp>
      <p:sp>
        <p:nvSpPr>
          <p:cNvPr id="28" name="五角星形 27"/>
          <p:cNvSpPr/>
          <p:nvPr/>
        </p:nvSpPr>
        <p:spPr>
          <a:xfrm>
            <a:off x="4929190" y="5000636"/>
            <a:ext cx="214314" cy="214314"/>
          </a:xfrm>
          <a:prstGeom prst="star5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endParaRPr lang="zh-TW" altLang="en-US" b="1">
              <a:ln/>
              <a:solidFill>
                <a:schemeClr val="accent3"/>
              </a:solidFill>
            </a:endParaRPr>
          </a:p>
        </p:txBody>
      </p:sp>
      <p:sp>
        <p:nvSpPr>
          <p:cNvPr id="29" name="五角星形 28"/>
          <p:cNvSpPr/>
          <p:nvPr/>
        </p:nvSpPr>
        <p:spPr>
          <a:xfrm>
            <a:off x="5429256" y="5000636"/>
            <a:ext cx="214314" cy="214314"/>
          </a:xfrm>
          <a:prstGeom prst="star5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endParaRPr lang="zh-TW" altLang="en-US" b="1">
              <a:ln/>
              <a:solidFill>
                <a:schemeClr val="accent3"/>
              </a:solidFill>
            </a:endParaRPr>
          </a:p>
        </p:txBody>
      </p:sp>
      <p:sp>
        <p:nvSpPr>
          <p:cNvPr id="30" name="五角星形 29"/>
          <p:cNvSpPr/>
          <p:nvPr/>
        </p:nvSpPr>
        <p:spPr>
          <a:xfrm>
            <a:off x="7786710" y="3714752"/>
            <a:ext cx="214314" cy="214314"/>
          </a:xfrm>
          <a:prstGeom prst="star5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endParaRPr lang="zh-TW" altLang="en-US" b="1">
              <a:ln/>
              <a:solidFill>
                <a:schemeClr val="accent3"/>
              </a:solidFill>
            </a:endParaRPr>
          </a:p>
        </p:txBody>
      </p:sp>
      <p:sp>
        <p:nvSpPr>
          <p:cNvPr id="31" name="五角星形 30"/>
          <p:cNvSpPr/>
          <p:nvPr/>
        </p:nvSpPr>
        <p:spPr>
          <a:xfrm>
            <a:off x="3143240" y="3714752"/>
            <a:ext cx="214314" cy="214314"/>
          </a:xfrm>
          <a:prstGeom prst="star5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endParaRPr lang="zh-TW" altLang="en-US" b="1">
              <a:ln/>
              <a:solidFill>
                <a:schemeClr val="accent3"/>
              </a:solidFill>
            </a:endParaRPr>
          </a:p>
        </p:txBody>
      </p:sp>
      <p:sp>
        <p:nvSpPr>
          <p:cNvPr id="32" name="五角星形 31"/>
          <p:cNvSpPr/>
          <p:nvPr/>
        </p:nvSpPr>
        <p:spPr>
          <a:xfrm>
            <a:off x="8072462" y="2714620"/>
            <a:ext cx="214314" cy="214314"/>
          </a:xfrm>
          <a:prstGeom prst="star5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endParaRPr lang="zh-TW" altLang="en-US" b="1">
              <a:ln/>
              <a:solidFill>
                <a:schemeClr val="accent3"/>
              </a:solidFill>
            </a:endParaRPr>
          </a:p>
        </p:txBody>
      </p:sp>
      <p:sp>
        <p:nvSpPr>
          <p:cNvPr id="33" name="五角星形 32"/>
          <p:cNvSpPr/>
          <p:nvPr/>
        </p:nvSpPr>
        <p:spPr>
          <a:xfrm>
            <a:off x="2643174" y="3714752"/>
            <a:ext cx="214314" cy="214314"/>
          </a:xfrm>
          <a:prstGeom prst="star5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endParaRPr lang="zh-TW" altLang="en-US" b="1">
              <a:ln/>
              <a:solidFill>
                <a:schemeClr val="accent3"/>
              </a:solidFill>
            </a:endParaRPr>
          </a:p>
        </p:txBody>
      </p:sp>
      <p:sp>
        <p:nvSpPr>
          <p:cNvPr id="34" name="五角星形 33"/>
          <p:cNvSpPr/>
          <p:nvPr/>
        </p:nvSpPr>
        <p:spPr>
          <a:xfrm>
            <a:off x="4857752" y="2714620"/>
            <a:ext cx="214314" cy="214314"/>
          </a:xfrm>
          <a:prstGeom prst="star5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endParaRPr lang="zh-TW" altLang="en-US" b="1">
              <a:ln/>
              <a:solidFill>
                <a:schemeClr val="accent3"/>
              </a:solidFill>
            </a:endParaRPr>
          </a:p>
        </p:txBody>
      </p:sp>
      <p:sp>
        <p:nvSpPr>
          <p:cNvPr id="35" name="五角星形 34"/>
          <p:cNvSpPr/>
          <p:nvPr/>
        </p:nvSpPr>
        <p:spPr>
          <a:xfrm>
            <a:off x="5357818" y="2714620"/>
            <a:ext cx="214314" cy="214314"/>
          </a:xfrm>
          <a:prstGeom prst="star5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endParaRPr lang="zh-TW" altLang="en-US" b="1">
              <a:ln/>
              <a:solidFill>
                <a:schemeClr val="accent3"/>
              </a:solidFill>
            </a:endParaRPr>
          </a:p>
        </p:txBody>
      </p:sp>
      <p:sp>
        <p:nvSpPr>
          <p:cNvPr id="36" name="五角星形 35"/>
          <p:cNvSpPr/>
          <p:nvPr/>
        </p:nvSpPr>
        <p:spPr>
          <a:xfrm>
            <a:off x="5357818" y="3714752"/>
            <a:ext cx="214314" cy="214314"/>
          </a:xfrm>
          <a:prstGeom prst="star5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endParaRPr lang="zh-TW" altLang="en-US" b="1">
              <a:ln/>
              <a:solidFill>
                <a:schemeClr val="accent3"/>
              </a:solidFill>
            </a:endParaRPr>
          </a:p>
        </p:txBody>
      </p:sp>
      <p:sp>
        <p:nvSpPr>
          <p:cNvPr id="37" name="五角星形 36"/>
          <p:cNvSpPr/>
          <p:nvPr/>
        </p:nvSpPr>
        <p:spPr>
          <a:xfrm>
            <a:off x="5857884" y="5000636"/>
            <a:ext cx="214314" cy="214314"/>
          </a:xfrm>
          <a:prstGeom prst="star5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endParaRPr lang="zh-TW" altLang="en-US" b="1" dirty="0">
              <a:ln/>
              <a:solidFill>
                <a:schemeClr val="accent3"/>
              </a:solidFill>
            </a:endParaRPr>
          </a:p>
        </p:txBody>
      </p:sp>
      <p:sp>
        <p:nvSpPr>
          <p:cNvPr id="38" name="五角星形 37"/>
          <p:cNvSpPr/>
          <p:nvPr/>
        </p:nvSpPr>
        <p:spPr>
          <a:xfrm>
            <a:off x="8001024" y="5000636"/>
            <a:ext cx="214314" cy="214314"/>
          </a:xfrm>
          <a:prstGeom prst="star5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endParaRPr lang="zh-TW" altLang="en-US" b="1" dirty="0">
              <a:ln/>
              <a:solidFill>
                <a:schemeClr val="accent3"/>
              </a:solidFill>
            </a:endParaRPr>
          </a:p>
        </p:txBody>
      </p:sp>
      <p:sp>
        <p:nvSpPr>
          <p:cNvPr id="39" name="五角星形 38"/>
          <p:cNvSpPr/>
          <p:nvPr/>
        </p:nvSpPr>
        <p:spPr>
          <a:xfrm>
            <a:off x="7643834" y="5000636"/>
            <a:ext cx="214314" cy="214314"/>
          </a:xfrm>
          <a:prstGeom prst="star5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endParaRPr lang="zh-TW" altLang="en-US" b="1" dirty="0">
              <a:ln/>
              <a:solidFill>
                <a:schemeClr val="accent3"/>
              </a:solidFill>
            </a:endParaRPr>
          </a:p>
        </p:txBody>
      </p:sp>
      <p:sp>
        <p:nvSpPr>
          <p:cNvPr id="40" name="五角星形 39"/>
          <p:cNvSpPr/>
          <p:nvPr/>
        </p:nvSpPr>
        <p:spPr>
          <a:xfrm>
            <a:off x="7286644" y="5000636"/>
            <a:ext cx="214314" cy="214314"/>
          </a:xfrm>
          <a:prstGeom prst="star5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endParaRPr lang="zh-TW" altLang="en-US" b="1" dirty="0">
              <a:ln/>
              <a:solidFill>
                <a:schemeClr val="accent3"/>
              </a:solidFill>
            </a:endParaRPr>
          </a:p>
        </p:txBody>
      </p:sp>
      <p:sp>
        <p:nvSpPr>
          <p:cNvPr id="41" name="五角星形 40"/>
          <p:cNvSpPr/>
          <p:nvPr/>
        </p:nvSpPr>
        <p:spPr>
          <a:xfrm>
            <a:off x="3786182" y="6072206"/>
            <a:ext cx="214314" cy="214314"/>
          </a:xfrm>
          <a:prstGeom prst="star5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endParaRPr lang="zh-TW" altLang="en-US" b="1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748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654</Words>
  <Application>Microsoft Office PowerPoint</Application>
  <PresentationFormat>如螢幕大小 (4:3)</PresentationFormat>
  <Paragraphs>84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Office 佈景主題</vt:lpstr>
      <vt:lpstr>高中暨技職學校分組報告</vt:lpstr>
      <vt:lpstr>松山高中</vt:lpstr>
      <vt:lpstr>交通方式</vt:lpstr>
      <vt:lpstr>大同高中</vt:lpstr>
      <vt:lpstr>交通方式</vt:lpstr>
      <vt:lpstr>中崙高中</vt:lpstr>
      <vt:lpstr>PowerPoint 簡報</vt:lpstr>
      <vt:lpstr>PowerPoint 簡報</vt:lpstr>
      <vt:lpstr>PowerPoint 簡報</vt:lpstr>
      <vt:lpstr>心得感想</vt:lpstr>
      <vt:lpstr>~謝謝大家~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高中暨技職學校分組報告</dc:title>
  <dc:creator>karen</dc:creator>
  <cp:lastModifiedBy>HS_901</cp:lastModifiedBy>
  <cp:revision>12</cp:revision>
  <dcterms:created xsi:type="dcterms:W3CDTF">2014-12-30T10:38:23Z</dcterms:created>
  <dcterms:modified xsi:type="dcterms:W3CDTF">2014-12-31T04:49:23Z</dcterms:modified>
</cp:coreProperties>
</file>