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</p:sldIdLst>
  <p:sldSz cx="9144000" cy="6858000" type="screen4x3"/>
  <p:notesSz cx="6888163" cy="100203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7118"/>
    <a:srgbClr val="B50B40"/>
    <a:srgbClr val="21C4DF"/>
    <a:srgbClr val="16DE00"/>
    <a:srgbClr val="10F02B"/>
    <a:srgbClr val="98287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27F97BB-C833-4FB7-BDE5-3F7075034690}" styleName="佈景主題樣式 2 - 輔色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佈景主題樣式 1 - 輔色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0F73162-2DB8-4711-A2A1-57C5A93BE9BA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9643"/>
            <a:ext cx="5510530" cy="4509135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4292B454-C78D-4D05-9DAD-4C9F8D380D2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34900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CB19DA5-2E52-488F-AE37-696A033E5A6B}" type="datetimeFigureOut">
              <a:rPr lang="zh-TW" altLang="en-US" smtClean="0"/>
              <a:pPr/>
              <a:t>2015/1/15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9E15519-06C2-4DEC-9539-AE7461DE15E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851648" cy="1828800"/>
          </a:xfrm>
        </p:spPr>
        <p:txBody>
          <a:bodyPr>
            <a:noAutofit/>
          </a:bodyPr>
          <a:lstStyle/>
          <a:p>
            <a:r>
              <a:rPr lang="zh-TW" altLang="en-US" sz="9600" dirty="0" smtClean="0">
                <a:solidFill>
                  <a:srgbClr val="7030A0"/>
                </a:solidFill>
                <a:latin typeface="Blackadder ITC" pitchFamily="82" charset="0"/>
              </a:rPr>
              <a:t>高中暨技職</a:t>
            </a:r>
            <a:r>
              <a:rPr lang="en-US" altLang="zh-TW" sz="9600" dirty="0" smtClean="0">
                <a:solidFill>
                  <a:srgbClr val="7030A0"/>
                </a:solidFill>
                <a:latin typeface="Blackadder ITC" pitchFamily="82" charset="0"/>
              </a:rPr>
              <a:t/>
            </a:r>
            <a:br>
              <a:rPr lang="en-US" altLang="zh-TW" sz="9600" dirty="0" smtClean="0">
                <a:solidFill>
                  <a:srgbClr val="7030A0"/>
                </a:solidFill>
                <a:latin typeface="Blackadder ITC" pitchFamily="82" charset="0"/>
              </a:rPr>
            </a:br>
            <a:r>
              <a:rPr lang="zh-TW" altLang="en-US" sz="9600" dirty="0" smtClean="0">
                <a:solidFill>
                  <a:srgbClr val="7030A0"/>
                </a:solidFill>
                <a:latin typeface="Blackadder ITC" pitchFamily="82" charset="0"/>
              </a:rPr>
              <a:t>學校分組報告</a:t>
            </a:r>
            <a:endParaRPr lang="zh-TW" altLang="en-US" sz="9600" dirty="0">
              <a:solidFill>
                <a:srgbClr val="7030A0"/>
              </a:solidFill>
              <a:latin typeface="Blackadder ITC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2352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332656"/>
            <a:ext cx="31293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87118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兩人心得</a:t>
            </a:r>
            <a:r>
              <a:rPr lang="en-US" altLang="zh-TW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87118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zh-TW" alt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E87118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矩形 2"/>
          <p:cNvSpPr/>
          <p:nvPr/>
        </p:nvSpPr>
        <p:spPr>
          <a:xfrm>
            <a:off x="0" y="2564903"/>
            <a:ext cx="918713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兩人都認為，如果要</a:t>
            </a:r>
            <a:endParaRPr lang="en-US" altLang="zh-TW" sz="5400" b="1" cap="none" spc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/>
            <a:r>
              <a:rPr lang="zh-TW" alt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從這三所學校</a:t>
            </a:r>
            <a:endParaRPr lang="en-US" altLang="zh-TW" sz="5400" b="1" cap="none" spc="0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 algn="ctr"/>
            <a:r>
              <a:rPr lang="zh-TW" alt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的話，第一會選華江高中讀。</a:t>
            </a:r>
            <a:endParaRPr lang="zh-TW" alt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8965899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-324544" y="2011730"/>
            <a:ext cx="5760640" cy="1598984"/>
          </a:xfrm>
        </p:spPr>
        <p:txBody>
          <a:bodyPr>
            <a:noAutofit/>
          </a:bodyPr>
          <a:lstStyle/>
          <a:p>
            <a:r>
              <a:rPr lang="zh-TW" altLang="en-US" sz="8800" dirty="0" smtClean="0">
                <a:solidFill>
                  <a:srgbClr val="B50B40"/>
                </a:solidFill>
                <a:latin typeface="Blackadder ITC" pitchFamily="82" charset="0"/>
              </a:rPr>
              <a:t>謝謝觀賞</a:t>
            </a:r>
            <a:endParaRPr lang="zh-TW" altLang="en-US" sz="8800" dirty="0">
              <a:solidFill>
                <a:srgbClr val="B50B40"/>
              </a:solidFill>
              <a:latin typeface="Blackadder ITC" pitchFamily="82" charset="0"/>
            </a:endParaRPr>
          </a:p>
        </p:txBody>
      </p:sp>
      <p:sp>
        <p:nvSpPr>
          <p:cNvPr id="3" name="矩形 2"/>
          <p:cNvSpPr/>
          <p:nvPr/>
        </p:nvSpPr>
        <p:spPr>
          <a:xfrm flipH="1">
            <a:off x="3779912" y="6324128"/>
            <a:ext cx="5112568" cy="461665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組員</a:t>
            </a:r>
            <a:r>
              <a:rPr lang="en-US" altLang="zh-TW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</a:t>
            </a:r>
            <a:r>
              <a:rPr lang="zh-TW" altLang="en-US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彭裕凱 藍家威</a:t>
            </a:r>
            <a:endParaRPr lang="zh-TW" altLang="en-US" sz="2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959353">
            <a:off x="4995006" y="1702853"/>
            <a:ext cx="3162300" cy="3797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tx1"/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33213916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251520" y="404664"/>
            <a:ext cx="31534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5400" b="1" cap="all" spc="0" dirty="0" smtClean="0">
                <a:ln w="0"/>
                <a:solidFill>
                  <a:srgbClr val="B50B40"/>
                </a:solidFill>
                <a:effectLst>
                  <a:reflection blurRad="12700" stA="50000" endPos="50000" dist="5000" dir="5400000" sy="-100000" rotWithShape="0"/>
                </a:effectLst>
              </a:rPr>
              <a:t>介紹學校</a:t>
            </a:r>
            <a:r>
              <a:rPr lang="en-US" altLang="zh-TW" sz="5400" b="1" cap="all" spc="0" dirty="0" smtClean="0">
                <a:ln w="0"/>
                <a:solidFill>
                  <a:srgbClr val="B50B40"/>
                </a:solidFill>
                <a:effectLst>
                  <a:reflection blurRad="12700" stA="50000" endPos="50000" dist="5000" dir="5400000" sy="-100000" rotWithShape="0"/>
                </a:effectLst>
              </a:rPr>
              <a:t>:</a:t>
            </a:r>
          </a:p>
        </p:txBody>
      </p:sp>
      <p:sp>
        <p:nvSpPr>
          <p:cNvPr id="7" name="矩形 6"/>
          <p:cNvSpPr/>
          <p:nvPr/>
        </p:nvSpPr>
        <p:spPr>
          <a:xfrm>
            <a:off x="3275856" y="1556792"/>
            <a:ext cx="4974439" cy="415498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8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/>
              </a:rPr>
              <a:t>華江高中</a:t>
            </a:r>
            <a:r>
              <a:rPr lang="zh-TW" altLang="en-US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altLang="zh-TW" sz="88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zh-TW" altLang="en-US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華僑高中 </a:t>
            </a:r>
            <a:endParaRPr lang="en-US" altLang="zh-TW" sz="8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zh-TW" altLang="en-US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大理</a:t>
            </a:r>
            <a:r>
              <a:rPr lang="zh-TW" altLang="en-US" sz="8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</a:rPr>
              <a:t>高中</a:t>
            </a:r>
            <a:endParaRPr lang="zh-TW" altLang="en-US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66652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4721" y="188640"/>
            <a:ext cx="4467272" cy="1368152"/>
          </a:xfrm>
        </p:spPr>
        <p:txBody>
          <a:bodyPr>
            <a:noAutofit/>
          </a:bodyPr>
          <a:lstStyle/>
          <a:p>
            <a:r>
              <a:rPr lang="zh-TW" altLang="en-US" sz="8000" dirty="0">
                <a:solidFill>
                  <a:srgbClr val="10F02B"/>
                </a:solidFill>
                <a:latin typeface="Blackadder ITC" pitchFamily="82" charset="0"/>
              </a:rPr>
              <a:t>華江高中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539552" y="1332711"/>
            <a:ext cx="7344816" cy="75713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PR:83</a:t>
            </a:r>
          </a:p>
          <a:p>
            <a:r>
              <a:rPr lang="zh-TW" altLang="en-US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endParaRPr lang="en-US" altLang="zh-TW" dirty="0" smtClean="0">
              <a:solidFill>
                <a:srgbClr val="B50B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加強</a:t>
            </a:r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科學教育，發展學生對科技之涉獵與興趣，以培養國家未來之科學人才。</a:t>
            </a:r>
          </a:p>
          <a:p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zh-TW" altLang="en-US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重視</a:t>
            </a:r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語文教育並辦理第二外語選修，進行國際文化交流及學生互訪，以實際行動與國際接軌。</a:t>
            </a:r>
          </a:p>
          <a:p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zh-TW" altLang="en-US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依</a:t>
            </a:r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學生之專長興趣，適才適性提供環境，成立數學實驗班與圍棋菁英班，以培育才能並成為個中翹楚。</a:t>
            </a:r>
          </a:p>
          <a:p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zh-TW" altLang="en-US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重視</a:t>
            </a:r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體育教育，招收圍棋、排球、空手道、游泳等體優生，以予長期培養訓練。</a:t>
            </a:r>
          </a:p>
          <a:p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zh-TW" altLang="en-US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參與</a:t>
            </a:r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高中職社區化方案，辦理社區合作專案，促進資源共享。</a:t>
            </a:r>
          </a:p>
          <a:p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zh-TW" altLang="en-US" dirty="0" smtClean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重視</a:t>
            </a:r>
            <a:r>
              <a:rPr lang="zh-TW" altLang="en-US" dirty="0"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生活教育，培養學生成為有禮貌、愛整潔、守秩序、公德心與責任感的好國民。</a:t>
            </a:r>
          </a:p>
          <a:p>
            <a:r>
              <a:rPr lang="zh-TW" altLang="en-US" dirty="0">
                <a:solidFill>
                  <a:srgbClr val="B50B40"/>
                </a:solidFill>
              </a:rPr>
              <a:t> </a:t>
            </a:r>
          </a:p>
          <a:p>
            <a:endParaRPr lang="en-US" altLang="zh-TW" dirty="0">
              <a:solidFill>
                <a:srgbClr val="10F02B"/>
              </a:solidFill>
            </a:endParaRPr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2" y="4869160"/>
            <a:ext cx="2520280" cy="1890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2540418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2976" y="332656"/>
            <a:ext cx="4467272" cy="1368152"/>
          </a:xfrm>
        </p:spPr>
        <p:txBody>
          <a:bodyPr>
            <a:noAutofit/>
          </a:bodyPr>
          <a:lstStyle/>
          <a:p>
            <a:r>
              <a:rPr lang="zh-TW" altLang="en-US" sz="8000" dirty="0" smtClean="0">
                <a:solidFill>
                  <a:srgbClr val="10F02B"/>
                </a:solidFill>
                <a:latin typeface="Blackadder ITC" pitchFamily="82" charset="0"/>
              </a:rPr>
              <a:t>大理高中</a:t>
            </a:r>
            <a:endParaRPr lang="zh-TW" altLang="en-US" sz="8000" dirty="0">
              <a:solidFill>
                <a:srgbClr val="10F02B"/>
              </a:solidFill>
              <a:latin typeface="Blackadder ITC" pitchFamily="82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827584" y="1618944"/>
            <a:ext cx="7344816" cy="867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>PR:74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一、優質教育、三生教育及全人教育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      學校教育視「學生」為完整個體的主體，是學校教育目標應充分發展學生潛能及培育完整的個體；教育內容與形式重視德、智、體、群、美、五育臻心健全發展，學生的學習內容必須加以統整，教育應重視生活教育生命教育及生態教育，透過潛移默化的教育過程，創造多元而豐富的教育活動，營造淨化的優質環境，以提供學生適性發展、潛能發揮、公平正義的教育機會，培養出有教養又具健康身、心、靈的全人。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二、國際化教育</a:t>
            </a:r>
          </a:p>
          <a:p>
            <a:r>
              <a:rPr lang="zh-TW" altLang="en-US" dirty="0">
                <a:solidFill>
                  <a:srgbClr val="FF0000"/>
                </a:solidFill>
              </a:rPr>
              <a:t>      全球化的影響，為拓展學生的國際視野、協助渠等具備水平移動的能力、亦即帶的走的國際化能力，過去的文盲是指不識字的意識，</a:t>
            </a:r>
            <a:r>
              <a:rPr lang="en-US" altLang="zh-TW" dirty="0">
                <a:solidFill>
                  <a:srgbClr val="FF0000"/>
                </a:solidFill>
              </a:rPr>
              <a:t>21</a:t>
            </a:r>
            <a:r>
              <a:rPr lang="zh-TW" altLang="en-US" dirty="0">
                <a:solidFill>
                  <a:srgbClr val="FF0000"/>
                </a:solidFill>
              </a:rPr>
              <a:t>世紀不具備國際化能力的人應稱為「國際文盲」（</a:t>
            </a:r>
            <a:r>
              <a:rPr lang="en-US" altLang="zh-TW" dirty="0" err="1">
                <a:solidFill>
                  <a:srgbClr val="FF0000"/>
                </a:solidFill>
              </a:rPr>
              <a:t>Internation</a:t>
            </a:r>
            <a:r>
              <a:rPr lang="en-US" altLang="zh-TW" dirty="0">
                <a:solidFill>
                  <a:srgbClr val="FF0000"/>
                </a:solidFill>
              </a:rPr>
              <a:t> Illiteracy </a:t>
            </a:r>
            <a:r>
              <a:rPr lang="zh-TW" altLang="en-US" dirty="0">
                <a:solidFill>
                  <a:srgbClr val="FF0000"/>
                </a:solidFill>
              </a:rPr>
              <a:t>）並使渠等在全球化社會中的生活與工作做好準備，學校教育應朝向國際發展的趨勢，把國際共通、跨文化、地球村等相關價值，能納入學校經營體系，甚至彰顯於課程發展與教學歷程，以利學生開拓的學生視野，增進學生世界公民素養，為學生未來競爭力進行紮根，並創造先機。</a:t>
            </a: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   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        </a:t>
            </a:r>
            <a:endParaRPr lang="en-US" altLang="zh-TW" dirty="0">
              <a:solidFill>
                <a:srgbClr val="FFFF00"/>
              </a:solidFill>
            </a:endParaRPr>
          </a:p>
          <a:p>
            <a:endParaRPr lang="en-US" altLang="zh-TW" dirty="0" smtClean="0">
              <a:solidFill>
                <a:srgbClr val="FFFF00"/>
              </a:solidFill>
            </a:endParaRPr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315454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1960" y="231358"/>
            <a:ext cx="4467272" cy="1368152"/>
          </a:xfrm>
        </p:spPr>
        <p:txBody>
          <a:bodyPr>
            <a:noAutofit/>
          </a:bodyPr>
          <a:lstStyle/>
          <a:p>
            <a:r>
              <a:rPr lang="zh-TW" altLang="en-US" sz="8000" dirty="0">
                <a:solidFill>
                  <a:srgbClr val="10F02B"/>
                </a:solidFill>
                <a:latin typeface="Blackadder ITC" pitchFamily="82" charset="0"/>
              </a:rPr>
              <a:t>華僑</a:t>
            </a:r>
            <a:r>
              <a:rPr lang="zh-TW" altLang="en-US" sz="8000" dirty="0" smtClean="0">
                <a:solidFill>
                  <a:srgbClr val="10F02B"/>
                </a:solidFill>
                <a:latin typeface="Blackadder ITC" pitchFamily="82" charset="0"/>
              </a:rPr>
              <a:t>高中</a:t>
            </a:r>
            <a:endParaRPr lang="zh-TW" altLang="en-US" sz="8000" dirty="0">
              <a:solidFill>
                <a:srgbClr val="10F02B"/>
              </a:solidFill>
              <a:latin typeface="Blackadder ITC" pitchFamily="82" charset="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51520" y="1196752"/>
            <a:ext cx="878497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zh-TW" dirty="0" smtClean="0"/>
          </a:p>
          <a:p>
            <a:endParaRPr lang="en-US" altLang="zh-TW" dirty="0"/>
          </a:p>
          <a:p>
            <a:r>
              <a:rPr lang="en-US" altLang="zh-TW" dirty="0" smtClean="0">
                <a:solidFill>
                  <a:srgbClr val="FF0000"/>
                </a:solidFill>
              </a:rPr>
              <a:t>PR:79</a:t>
            </a: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0000"/>
                </a:solidFill>
              </a:rPr>
              <a:t>國立</a:t>
            </a:r>
            <a:r>
              <a:rPr lang="zh-TW" altLang="en-US" dirty="0">
                <a:solidFill>
                  <a:srgbClr val="FF0000"/>
                </a:solidFill>
              </a:rPr>
              <a:t>華僑實驗高級中學校園超大是全國高中之冠‎‎，其美自然環境更使校園增添了不少的風采 ，僑中校花為</a:t>
            </a:r>
            <a:r>
              <a:rPr lang="zh-TW" altLang="en-US" dirty="0" smtClean="0">
                <a:solidFill>
                  <a:srgbClr val="FF0000"/>
                </a:solidFill>
              </a:rPr>
              <a:t>杜鵑花，</a:t>
            </a:r>
            <a:r>
              <a:rPr lang="zh-TW" altLang="en-US" dirty="0">
                <a:solidFill>
                  <a:srgbClr val="FF0000"/>
                </a:solidFill>
              </a:rPr>
              <a:t>而樹高花豔之景又使僑中有花城的美稱，僑中最大特色為僑生的多元文化，及僑生和本地生的混合班</a:t>
            </a:r>
            <a:r>
              <a:rPr lang="en-US" altLang="zh-TW" dirty="0">
                <a:solidFill>
                  <a:srgbClr val="FF0000"/>
                </a:solidFill>
              </a:rPr>
              <a:t>〈</a:t>
            </a:r>
            <a:r>
              <a:rPr lang="zh-TW" altLang="en-US" dirty="0">
                <a:solidFill>
                  <a:srgbClr val="FF0000"/>
                </a:solidFill>
              </a:rPr>
              <a:t>資訊應用學程</a:t>
            </a:r>
            <a:r>
              <a:rPr lang="en-US" altLang="zh-TW" dirty="0">
                <a:solidFill>
                  <a:srgbClr val="FF0000"/>
                </a:solidFill>
              </a:rPr>
              <a:t>〉〈</a:t>
            </a:r>
            <a:r>
              <a:rPr lang="zh-TW" altLang="en-US" dirty="0">
                <a:solidFill>
                  <a:srgbClr val="FF0000"/>
                </a:solidFill>
              </a:rPr>
              <a:t>部分僑生因成績優良本地轉入本地班就讀</a:t>
            </a:r>
            <a:r>
              <a:rPr lang="en-US" altLang="zh-TW" dirty="0">
                <a:solidFill>
                  <a:srgbClr val="FF0000"/>
                </a:solidFill>
              </a:rPr>
              <a:t>〉〈</a:t>
            </a:r>
            <a:r>
              <a:rPr lang="zh-TW" altLang="en-US" dirty="0">
                <a:solidFill>
                  <a:srgbClr val="FF0000"/>
                </a:solidFill>
              </a:rPr>
              <a:t>高二選修課程</a:t>
            </a:r>
            <a:r>
              <a:rPr lang="en-US" altLang="zh-TW" dirty="0">
                <a:solidFill>
                  <a:srgbClr val="FF0000"/>
                </a:solidFill>
              </a:rPr>
              <a:t>〉</a:t>
            </a:r>
            <a:r>
              <a:rPr lang="zh-TW" altLang="en-US" dirty="0">
                <a:solidFill>
                  <a:srgbClr val="FF0000"/>
                </a:solidFill>
              </a:rPr>
              <a:t>，又使僑中有小聯合國之稱，僑中應用外語課程為全國最早設立之學校，高一有英日法三種語言可供學生自由選修，高二則增加印尼語</a:t>
            </a:r>
            <a:r>
              <a:rPr lang="en-US" altLang="zh-TW" dirty="0">
                <a:solidFill>
                  <a:srgbClr val="FF0000"/>
                </a:solidFill>
              </a:rPr>
              <a:t>,</a:t>
            </a:r>
            <a:r>
              <a:rPr lang="zh-TW" altLang="en-US" dirty="0">
                <a:solidFill>
                  <a:srgbClr val="FF0000"/>
                </a:solidFill>
              </a:rPr>
              <a:t>韓語</a:t>
            </a:r>
            <a:r>
              <a:rPr lang="en-US" altLang="zh-TW" dirty="0">
                <a:solidFill>
                  <a:srgbClr val="FF0000"/>
                </a:solidFill>
              </a:rPr>
              <a:t>,</a:t>
            </a:r>
            <a:r>
              <a:rPr lang="zh-TW" altLang="en-US" dirty="0">
                <a:solidFill>
                  <a:srgbClr val="FF0000"/>
                </a:solidFill>
              </a:rPr>
              <a:t>英文則分為三種</a:t>
            </a:r>
            <a:r>
              <a:rPr lang="en-US" altLang="zh-TW" dirty="0">
                <a:solidFill>
                  <a:srgbClr val="FF0000"/>
                </a:solidFill>
              </a:rPr>
              <a:t>1.</a:t>
            </a:r>
            <a:r>
              <a:rPr lang="zh-TW" altLang="en-US" dirty="0">
                <a:solidFill>
                  <a:srgbClr val="FF0000"/>
                </a:solidFill>
              </a:rPr>
              <a:t>寫作</a:t>
            </a:r>
            <a:r>
              <a:rPr lang="en-US" altLang="zh-TW" dirty="0">
                <a:solidFill>
                  <a:srgbClr val="FF0000"/>
                </a:solidFill>
              </a:rPr>
              <a:t>2.</a:t>
            </a:r>
            <a:r>
              <a:rPr lang="zh-TW" altLang="en-US" dirty="0">
                <a:solidFill>
                  <a:srgbClr val="FF0000"/>
                </a:solidFill>
              </a:rPr>
              <a:t>戲劇英語</a:t>
            </a:r>
            <a:r>
              <a:rPr lang="en-US" altLang="zh-TW" dirty="0">
                <a:solidFill>
                  <a:srgbClr val="FF0000"/>
                </a:solidFill>
              </a:rPr>
              <a:t>3.</a:t>
            </a:r>
            <a:r>
              <a:rPr lang="zh-TW" altLang="en-US" dirty="0">
                <a:solidFill>
                  <a:srgbClr val="FF0000"/>
                </a:solidFill>
              </a:rPr>
              <a:t>新聞俄語聽力訓練提供選修，僑中校內各種活動更使學生的學習廣泛而多元，如國語文競賽 一種學科主題週及球類競技比賽。</a:t>
            </a:r>
            <a:r>
              <a:rPr lang="zh-TW" altLang="en-US" dirty="0" smtClean="0">
                <a:solidFill>
                  <a:srgbClr val="FF0000"/>
                </a:solidFill>
              </a:rPr>
              <a:t>   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r>
              <a:rPr lang="zh-TW" altLang="en-US" dirty="0" smtClean="0">
                <a:solidFill>
                  <a:srgbClr val="FFFF00"/>
                </a:solidFill>
              </a:rPr>
              <a:t>        </a:t>
            </a:r>
            <a:endParaRPr lang="en-US" altLang="zh-TW" dirty="0">
              <a:solidFill>
                <a:srgbClr val="FFFF00"/>
              </a:solidFill>
            </a:endParaRPr>
          </a:p>
          <a:p>
            <a:endParaRPr lang="en-US" altLang="zh-TW" dirty="0" smtClean="0">
              <a:solidFill>
                <a:srgbClr val="FFFF00"/>
              </a:solidFill>
            </a:endParaRPr>
          </a:p>
          <a:p>
            <a:endParaRPr lang="en-US" altLang="zh-TW" dirty="0">
              <a:solidFill>
                <a:srgbClr val="FFFF00"/>
              </a:solidFill>
            </a:endParaRPr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7415345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07504" y="196392"/>
            <a:ext cx="2592288" cy="1018309"/>
          </a:xfrm>
        </p:spPr>
        <p:txBody>
          <a:bodyPr>
            <a:noAutofit/>
          </a:bodyPr>
          <a:lstStyle/>
          <a:p>
            <a:r>
              <a:rPr lang="zh-TW" altLang="en-US" dirty="0">
                <a:solidFill>
                  <a:schemeClr val="accent4">
                    <a:lumMod val="40000"/>
                    <a:lumOff val="60000"/>
                  </a:schemeClr>
                </a:solidFill>
                <a:latin typeface="Blackadder ITC" pitchFamily="82" charset="0"/>
              </a:rPr>
              <a:t>華江高中</a:t>
            </a:r>
          </a:p>
        </p:txBody>
      </p:sp>
      <p:sp>
        <p:nvSpPr>
          <p:cNvPr id="3" name="矩形 2"/>
          <p:cNvSpPr/>
          <p:nvPr/>
        </p:nvSpPr>
        <p:spPr>
          <a:xfrm>
            <a:off x="2699792" y="463150"/>
            <a:ext cx="147508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87118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我家</a:t>
            </a:r>
            <a:r>
              <a:rPr lang="en-US" altLang="zh-TW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87118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zh-TW" alt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E87118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4" name="向右箭號 3"/>
          <p:cNvSpPr/>
          <p:nvPr/>
        </p:nvSpPr>
        <p:spPr>
          <a:xfrm>
            <a:off x="3635896" y="1662806"/>
            <a:ext cx="2968245" cy="504056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矩形 5"/>
          <p:cNvSpPr/>
          <p:nvPr/>
        </p:nvSpPr>
        <p:spPr>
          <a:xfrm>
            <a:off x="539552" y="1623638"/>
            <a:ext cx="2592288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endParaRPr lang="zh-TW" altLang="en-US" sz="3600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7114612" y="1130005"/>
            <a:ext cx="1039717" cy="175432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公</a:t>
            </a:r>
            <a:endParaRPr lang="en-US" altLang="zh-TW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車</a:t>
            </a:r>
            <a:endParaRPr lang="en-US" altLang="zh-TW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站</a:t>
            </a:r>
          </a:p>
        </p:txBody>
      </p:sp>
      <p:sp>
        <p:nvSpPr>
          <p:cNvPr id="9" name="矩形 8"/>
          <p:cNvSpPr/>
          <p:nvPr/>
        </p:nvSpPr>
        <p:spPr>
          <a:xfrm>
            <a:off x="683568" y="3565511"/>
            <a:ext cx="876523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265</a:t>
            </a:r>
            <a:endParaRPr lang="zh-TW" altLang="en-US" sz="3600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1884720" y="3554994"/>
            <a:ext cx="1731243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15~20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</a:t>
            </a:r>
            <a:endParaRPr lang="en-US" altLang="zh-TW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向右箭號 11"/>
          <p:cNvSpPr/>
          <p:nvPr/>
        </p:nvSpPr>
        <p:spPr>
          <a:xfrm>
            <a:off x="539552" y="4397623"/>
            <a:ext cx="3456384" cy="57606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爆炸 1 12"/>
          <p:cNvSpPr/>
          <p:nvPr/>
        </p:nvSpPr>
        <p:spPr>
          <a:xfrm>
            <a:off x="4860997" y="3334252"/>
            <a:ext cx="3672408" cy="2651988"/>
          </a:xfrm>
          <a:prstGeom prst="irregularSeal1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5" name="矩形 14"/>
          <p:cNvSpPr/>
          <p:nvPr/>
        </p:nvSpPr>
        <p:spPr>
          <a:xfrm>
            <a:off x="5237534" y="4198581"/>
            <a:ext cx="2954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B50B4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華江高中</a:t>
            </a:r>
            <a:endParaRPr lang="zh-TW" alt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B50B4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矩形 7"/>
          <p:cNvSpPr/>
          <p:nvPr/>
        </p:nvSpPr>
        <p:spPr>
          <a:xfrm>
            <a:off x="923427" y="1631604"/>
            <a:ext cx="182453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走路</a:t>
            </a:r>
            <a:r>
              <a:rPr lang="en-US" altLang="zh-TW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r>
              <a:rPr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</a:t>
            </a:r>
          </a:p>
          <a:p>
            <a:pPr algn="ctr"/>
            <a:endParaRPr lang="zh-TW" altLang="en-US" sz="3600" b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961592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5847" y="332656"/>
            <a:ext cx="2660920" cy="789384"/>
          </a:xfrm>
        </p:spPr>
        <p:txBody>
          <a:bodyPr>
            <a:noAutofit/>
          </a:bodyPr>
          <a:lstStyle/>
          <a:p>
            <a:r>
              <a:rPr lang="zh-TW" altLang="en-US" sz="48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大理高中</a:t>
            </a:r>
            <a:endParaRPr lang="zh-TW" altLang="en-US" sz="4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05558" y="332656"/>
            <a:ext cx="20162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87118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我家</a:t>
            </a:r>
            <a:r>
              <a:rPr lang="en-US" altLang="zh-TW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87118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zh-TW" alt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E87118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820848" y="1426806"/>
            <a:ext cx="198471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走路</a:t>
            </a:r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3642496" y="1497944"/>
            <a:ext cx="2965119" cy="504056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7364090" y="898260"/>
            <a:ext cx="595035" cy="156966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公</a:t>
            </a:r>
            <a:endParaRPr lang="en-US" altLang="zh-TW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車</a:t>
            </a:r>
            <a:endParaRPr lang="en-US" altLang="zh-TW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站</a:t>
            </a:r>
          </a:p>
        </p:txBody>
      </p:sp>
      <p:sp>
        <p:nvSpPr>
          <p:cNvPr id="8" name="矩形 7"/>
          <p:cNvSpPr/>
          <p:nvPr/>
        </p:nvSpPr>
        <p:spPr>
          <a:xfrm>
            <a:off x="1082290" y="2782667"/>
            <a:ext cx="876523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265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1138291" y="3764793"/>
            <a:ext cx="3456384" cy="576064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爆炸 1 10"/>
          <p:cNvSpPr/>
          <p:nvPr/>
        </p:nvSpPr>
        <p:spPr>
          <a:xfrm>
            <a:off x="4283968" y="4473816"/>
            <a:ext cx="4392488" cy="2175562"/>
          </a:xfrm>
          <a:prstGeom prst="irregularSeal1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4000" b="1" dirty="0">
              <a:solidFill>
                <a:srgbClr val="FFC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182123" y="2782668"/>
            <a:ext cx="2029429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15~20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436096" y="2397948"/>
            <a:ext cx="595035" cy="206210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華</a:t>
            </a:r>
            <a:endParaRPr lang="en-US" altLang="zh-TW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江</a:t>
            </a:r>
            <a:endParaRPr lang="en-US" altLang="zh-TW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高</a:t>
            </a:r>
            <a:endParaRPr lang="en-US" altLang="zh-TW" sz="32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中</a:t>
            </a:r>
            <a:endParaRPr lang="zh-TW" altLang="en-US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向右箭號 13"/>
          <p:cNvSpPr/>
          <p:nvPr/>
        </p:nvSpPr>
        <p:spPr>
          <a:xfrm>
            <a:off x="380964" y="5689065"/>
            <a:ext cx="3600399" cy="504056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5" name="矩形 14"/>
          <p:cNvSpPr/>
          <p:nvPr/>
        </p:nvSpPr>
        <p:spPr>
          <a:xfrm>
            <a:off x="528292" y="4694597"/>
            <a:ext cx="1107996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步行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2090469" y="4697299"/>
            <a:ext cx="1552027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5~10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004469" y="5017763"/>
            <a:ext cx="29546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B50B4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大理高中</a:t>
            </a:r>
            <a:endParaRPr lang="zh-TW" alt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B50B4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16896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99562" y="314019"/>
            <a:ext cx="2660920" cy="789384"/>
          </a:xfrm>
        </p:spPr>
        <p:txBody>
          <a:bodyPr>
            <a:noAutofit/>
          </a:bodyPr>
          <a:lstStyle/>
          <a:p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華僑</a:t>
            </a:r>
            <a:r>
              <a:rPr lang="zh-TW" altLang="en-US" sz="48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高中</a:t>
            </a:r>
            <a:endParaRPr lang="zh-TW" alt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960482" y="322115"/>
            <a:ext cx="20162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TW" altLang="en-US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87118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我家</a:t>
            </a:r>
            <a:r>
              <a:rPr lang="en-US" altLang="zh-TW" sz="4400" b="1" dirty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E87118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:</a:t>
            </a:r>
            <a:endParaRPr lang="zh-TW" altLang="en-US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E87118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矩形 4"/>
          <p:cNvSpPr/>
          <p:nvPr/>
        </p:nvSpPr>
        <p:spPr>
          <a:xfrm>
            <a:off x="363366" y="1520402"/>
            <a:ext cx="2159567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走路</a:t>
            </a:r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(6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</a:t>
            </a:r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)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向右箭號 5"/>
          <p:cNvSpPr/>
          <p:nvPr/>
        </p:nvSpPr>
        <p:spPr>
          <a:xfrm>
            <a:off x="3278199" y="1662677"/>
            <a:ext cx="2406783" cy="504056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436443" y="1082818"/>
            <a:ext cx="646331" cy="175432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公</a:t>
            </a:r>
            <a:endParaRPr lang="en-US" altLang="zh-TW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車</a:t>
            </a:r>
            <a:endParaRPr lang="en-US" altLang="zh-TW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站</a:t>
            </a:r>
          </a:p>
        </p:txBody>
      </p:sp>
      <p:sp>
        <p:nvSpPr>
          <p:cNvPr id="8" name="矩形 7"/>
          <p:cNvSpPr/>
          <p:nvPr/>
        </p:nvSpPr>
        <p:spPr>
          <a:xfrm>
            <a:off x="531054" y="2982748"/>
            <a:ext cx="865943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307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矩形 8"/>
          <p:cNvSpPr/>
          <p:nvPr/>
        </p:nvSpPr>
        <p:spPr>
          <a:xfrm>
            <a:off x="1677164" y="2982748"/>
            <a:ext cx="1861407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6~8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分鐘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向右箭號 9"/>
          <p:cNvSpPr/>
          <p:nvPr/>
        </p:nvSpPr>
        <p:spPr>
          <a:xfrm>
            <a:off x="448531" y="3836306"/>
            <a:ext cx="4148804" cy="520001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爆炸 1 10"/>
          <p:cNvSpPr/>
          <p:nvPr/>
        </p:nvSpPr>
        <p:spPr>
          <a:xfrm>
            <a:off x="5364088" y="4293096"/>
            <a:ext cx="3445910" cy="2520280"/>
          </a:xfrm>
          <a:prstGeom prst="irregularSeal1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sz="2400" b="1" dirty="0">
              <a:solidFill>
                <a:srgbClr val="FFC000"/>
              </a:solidFill>
            </a:endParaRPr>
          </a:p>
        </p:txBody>
      </p:sp>
      <p:sp>
        <p:nvSpPr>
          <p:cNvPr id="3" name="向右箭號 2"/>
          <p:cNvSpPr/>
          <p:nvPr/>
        </p:nvSpPr>
        <p:spPr>
          <a:xfrm>
            <a:off x="1218045" y="5927946"/>
            <a:ext cx="4176464" cy="504056"/>
          </a:xfrm>
          <a:prstGeom prst="rightArrow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矩形 11"/>
          <p:cNvSpPr/>
          <p:nvPr/>
        </p:nvSpPr>
        <p:spPr>
          <a:xfrm>
            <a:off x="5145533" y="2563471"/>
            <a:ext cx="848210" cy="181588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板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橋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車</a:t>
            </a:r>
            <a:endParaRPr lang="en-US" altLang="zh-TW" sz="28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2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站</a:t>
            </a:r>
            <a:endParaRPr lang="zh-TW" altLang="en-US" sz="2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259632" y="5029587"/>
            <a:ext cx="1700850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264.234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97548" y="5102756"/>
            <a:ext cx="646331" cy="120032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轉</a:t>
            </a:r>
            <a:endParaRPr lang="en-US" altLang="zh-TW" sz="36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車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3131840" y="5029586"/>
            <a:ext cx="2013693" cy="64633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TW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5~10</a:t>
            </a:r>
            <a:r>
              <a:rPr lang="zh-TW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分鐘</a:t>
            </a:r>
            <a:endParaRPr lang="zh-TW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846405" y="5158505"/>
            <a:ext cx="244169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B50B4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華僑高中</a:t>
            </a:r>
            <a:endParaRPr lang="zh-TW" altLang="en-US" sz="4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B50B4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132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2767950"/>
              </p:ext>
            </p:extLst>
          </p:nvPr>
        </p:nvGraphicFramePr>
        <p:xfrm>
          <a:off x="1187624" y="1340768"/>
          <a:ext cx="6864424" cy="4264248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1716106"/>
                <a:gridCol w="1716106"/>
                <a:gridCol w="1716106"/>
                <a:gridCol w="1716106"/>
              </a:tblGrid>
              <a:tr h="10660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</a:rPr>
                        <a:t>學校名稱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00B050"/>
                          </a:solidFill>
                        </a:rPr>
                        <a:t>華江高中</a:t>
                      </a:r>
                      <a:endParaRPr lang="zh-TW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00B050"/>
                          </a:solidFill>
                        </a:rPr>
                        <a:t>大理高中</a:t>
                      </a:r>
                      <a:endParaRPr lang="zh-TW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rgbClr val="00B050"/>
                          </a:solidFill>
                        </a:rPr>
                        <a:t>華僑高中</a:t>
                      </a:r>
                      <a:endParaRPr lang="zh-TW" altLang="en-US" sz="28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</a:tr>
              <a:tr h="106606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800" dirty="0" smtClean="0">
                          <a:solidFill>
                            <a:schemeClr val="tx1"/>
                          </a:solidFill>
                        </a:rPr>
                        <a:t>PR</a:t>
                      </a:r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</a:rPr>
                        <a:t>值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83</a:t>
                      </a:r>
                      <a:endParaRPr lang="zh-TW" altLang="en-US" sz="4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74</a:t>
                      </a:r>
                      <a:endParaRPr lang="zh-TW" altLang="en-US" sz="4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400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79</a:t>
                      </a:r>
                      <a:endParaRPr lang="zh-TW" altLang="en-US" sz="400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10660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</a:rPr>
                        <a:t>等級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106606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800" dirty="0" smtClean="0">
                          <a:solidFill>
                            <a:schemeClr val="tx1"/>
                          </a:solidFill>
                        </a:rPr>
                        <a:t>落點</a:t>
                      </a:r>
                      <a:endParaRPr lang="zh-TW" alt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4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2A3B</a:t>
                      </a:r>
                      <a:endParaRPr lang="zh-TW" altLang="en-US" sz="5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4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1A4B</a:t>
                      </a:r>
                      <a:endParaRPr lang="zh-TW" altLang="en-US" sz="54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5400" dirty="0" smtClean="0">
                          <a:solidFill>
                            <a:srgbClr val="0070C0"/>
                          </a:solidFill>
                          <a:latin typeface="+mn-ea"/>
                          <a:ea typeface="+mn-ea"/>
                        </a:rPr>
                        <a:t>2A3B</a:t>
                      </a:r>
                      <a:endParaRPr lang="zh-TW" altLang="en-US" sz="5400" dirty="0">
                        <a:solidFill>
                          <a:srgbClr val="0070C0"/>
                        </a:solidFill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五角星形 7"/>
          <p:cNvSpPr/>
          <p:nvPr/>
        </p:nvSpPr>
        <p:spPr>
          <a:xfrm>
            <a:off x="3149428" y="3937749"/>
            <a:ext cx="432048" cy="28803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rgbClr val="16DE00"/>
              </a:solidFill>
            </a:endParaRPr>
          </a:p>
        </p:txBody>
      </p:sp>
      <p:sp>
        <p:nvSpPr>
          <p:cNvPr id="9" name="五角星形 8"/>
          <p:cNvSpPr/>
          <p:nvPr/>
        </p:nvSpPr>
        <p:spPr>
          <a:xfrm>
            <a:off x="3581476" y="3937749"/>
            <a:ext cx="432048" cy="28803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五角星形 9"/>
          <p:cNvSpPr/>
          <p:nvPr/>
        </p:nvSpPr>
        <p:spPr>
          <a:xfrm>
            <a:off x="4044655" y="3933056"/>
            <a:ext cx="432048" cy="28803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2" name="五角星形 11"/>
          <p:cNvSpPr/>
          <p:nvPr/>
        </p:nvSpPr>
        <p:spPr>
          <a:xfrm>
            <a:off x="5292080" y="3933056"/>
            <a:ext cx="432048" cy="28803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五角星形 12"/>
          <p:cNvSpPr/>
          <p:nvPr/>
        </p:nvSpPr>
        <p:spPr>
          <a:xfrm>
            <a:off x="6660232" y="3923588"/>
            <a:ext cx="432048" cy="28803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五角星形 13"/>
          <p:cNvSpPr/>
          <p:nvPr/>
        </p:nvSpPr>
        <p:spPr>
          <a:xfrm>
            <a:off x="7308304" y="3923588"/>
            <a:ext cx="432048" cy="288032"/>
          </a:xfrm>
          <a:prstGeom prst="star5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691032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285</TotalTime>
  <Words>359</Words>
  <Application>Microsoft Office PowerPoint</Application>
  <PresentationFormat>如螢幕大小 (4:3)</PresentationFormat>
  <Paragraphs>123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波形</vt:lpstr>
      <vt:lpstr>高中暨技職 學校分組報告</vt:lpstr>
      <vt:lpstr>投影片 2</vt:lpstr>
      <vt:lpstr>華江高中</vt:lpstr>
      <vt:lpstr>大理高中</vt:lpstr>
      <vt:lpstr>華僑高中</vt:lpstr>
      <vt:lpstr>華江高中</vt:lpstr>
      <vt:lpstr>大理高中</vt:lpstr>
      <vt:lpstr>華僑高中</vt:lpstr>
      <vt:lpstr>投影片 9</vt:lpstr>
      <vt:lpstr>投影片 10</vt:lpstr>
      <vt:lpstr>謝謝觀賞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高中暨技職學校分組報告</dc:title>
  <dc:creator>Brother</dc:creator>
  <cp:lastModifiedBy>user</cp:lastModifiedBy>
  <cp:revision>32</cp:revision>
  <dcterms:created xsi:type="dcterms:W3CDTF">2014-12-25T15:06:43Z</dcterms:created>
  <dcterms:modified xsi:type="dcterms:W3CDTF">2015-01-15T13:22:33Z</dcterms:modified>
</cp:coreProperties>
</file>