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0" r:id="rId33"/>
    <p:sldId id="311" r:id="rId34"/>
    <p:sldId id="312" r:id="rId35"/>
    <p:sldId id="313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8" r:id="rId57"/>
    <p:sldId id="309" r:id="rId5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5pPr>
    <a:lvl6pPr marL="2286000" algn="l" defTabSz="914400" rtl="0" eaLnBrk="1" latinLnBrk="0" hangingPunct="1"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6pPr>
    <a:lvl7pPr marL="2743200" algn="l" defTabSz="914400" rtl="0" eaLnBrk="1" latinLnBrk="0" hangingPunct="1"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7pPr>
    <a:lvl8pPr marL="3200400" algn="l" defTabSz="914400" rtl="0" eaLnBrk="1" latinLnBrk="0" hangingPunct="1"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8pPr>
    <a:lvl9pPr marL="3657600" algn="l" defTabSz="914400" rtl="0" eaLnBrk="1" latinLnBrk="0" hangingPunct="1">
      <a:defRPr kumimoji="1" sz="4400" b="1" kern="1200">
        <a:solidFill>
          <a:srgbClr val="99FF99"/>
        </a:solidFill>
        <a:latin typeface="Arial" charset="0"/>
        <a:ea typeface="華康中圓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FF66"/>
    <a:srgbClr val="009900"/>
    <a:srgbClr val="99FF99"/>
    <a:srgbClr val="66FF66"/>
    <a:srgbClr val="FFFF00"/>
    <a:srgbClr val="FF993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3EFD4-FF64-436D-94E3-549CCDB862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C98B5-0C7E-435C-A5F8-F13DCA3EE0A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FC567-D997-465B-A848-600C4459FF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B9C778-3F4A-42BF-B324-32D6604187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C990B8-9F5A-4D19-90BA-B86552D7C5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E81982-E8FB-4BCF-A924-3E9E15CD76E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51C65E-1C26-4988-9CA0-C31CB58C0B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7F19-859D-4056-92E3-A5B39057A59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B82CE-093E-42C2-8458-EBDC199FF53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DE6F-1AEF-4514-9CB4-08BC1A14135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090D4-0FDA-4114-9179-8355F80044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27B9-894E-4281-9187-9C51F9CA63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D76D9-7225-45D4-9822-AF2173EC95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D1851-563B-4716-9BE2-2E813ABB2A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9398-C053-45E5-B74B-E1B5A66259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fld id="{B74972D5-D29C-4A93-802D-515B8DEA59D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華康中圓體" pitchFamily="49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772400" cy="1555750"/>
          </a:xfrm>
          <a:noFill/>
          <a:ln/>
        </p:spPr>
        <p:txBody>
          <a:bodyPr/>
          <a:lstStyle/>
          <a:p>
            <a:r>
              <a:rPr lang="zh-TW" altLang="en-US" b="1" dirty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新北市海山</a:t>
            </a:r>
            <a:r>
              <a:rPr lang="zh-TW" altLang="en-US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高中體育科</a:t>
            </a:r>
            <a:endParaRPr lang="zh-TW" altLang="en-US" b="1" dirty="0">
              <a:solidFill>
                <a:srgbClr val="FF5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773238"/>
            <a:ext cx="5688012" cy="4105275"/>
          </a:xfrm>
          <a:noFill/>
          <a:ln/>
        </p:spPr>
        <p:txBody>
          <a:bodyPr/>
          <a:lstStyle/>
          <a:p>
            <a:pPr marL="457200" indent="-457200"/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endParaRPr lang="en-US" altLang="zh-TW" sz="5400" b="1" dirty="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r>
              <a:rPr lang="zh-TW" altLang="en-US" sz="5400" b="1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</a:t>
            </a:r>
            <a:r>
              <a:rPr lang="zh-TW" altLang="en-US" sz="5400" b="1" dirty="0" smtClean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生理與營養</a:t>
            </a:r>
            <a:endParaRPr lang="zh-TW" altLang="en-US" sz="5400" b="1" dirty="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老師 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： 何世傑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醣類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559675" cy="34131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澱粉存在五穀根莖類食物中，消化時間比單糖久，能平穩持續提供身體熱量，可幫助運動中的青少年，使運動效果更好。醣類在體內分解成葡萄糖，最後以肝醣形式儲存於肌肉及肝臟中，當人體肌肉及肝臟的肝糖足夠時，多餘的肝糖及葡萄糖就會轉化成脂肪。所以攝取過多的醣類，容易造成肥胖。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＊ 醣類的主要功用：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559675" cy="25209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供給熱量；節省蛋白質的消耗；幫助脂肪在體內代謝；構成體內的重要物質（醣類中的葡萄糖是神經細胞能量的唯一來源）；調節生理機能。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6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蛋白質：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343775" cy="29813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是身體細胞的基本元素，身體重要組織如骨骼、皮膚、肌纖維等，主要都是由蛋白質結構所組成。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每天所需的熱量應有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12 ~ 14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％來自蛋白質。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是構成肌肉、血液、骨骼、皮膚及受傷後修補組織的重要物質。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6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蛋白質：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343775" cy="29813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蛋白質由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種胺基酸所組成，其中有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種是人體無法自行合成，需直接從食物中獲得，稱為「必需胺基酸」。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體內缺乏蛋白質，會有肌肉萎縮、體重下降、貧血等現象。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（三）、脂肪：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343775" cy="29813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每天所需的熱量應有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25 ~ 30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％來自脂肪。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魚類脂肪和植物性脂肪對身體健康較有益處。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脂肪有保護器官，維護組織、生理的正常功能，還可以讓皮膚健康有光澤。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（四）、維生素：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559675" cy="34131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水溶性維生素：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    </a:t>
            </a:r>
          </a:p>
          <a:p>
            <a:pPr marL="609600" indent="-609600">
              <a:buFont typeface="Wingdings" pitchFamily="2" charset="2"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脂溶性維生素：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   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55875" y="2420938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; </a:t>
            </a:r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55875" y="4365625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A; </a:t>
            </a:r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D; </a:t>
            </a:r>
            <a:r>
              <a:rPr lang="zh-TW" altLang="en-US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3" grpId="0"/>
      <p:bldP spid="686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群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354887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與熱量的代謝有關，具有抗壓力的功能。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來源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動物的肝臟、豆類、香菇、魚類、綠葉蔬菜、奶類、蛋等食物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  <p:pic>
        <p:nvPicPr>
          <p:cNvPr id="67593" name="Picture 9" descr="summp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4508500"/>
            <a:ext cx="1439863" cy="1152525"/>
          </a:xfrm>
          <a:noFill/>
          <a:ln/>
        </p:spPr>
      </p:pic>
      <p:pic>
        <p:nvPicPr>
          <p:cNvPr id="67596" name="Picture 12" descr="n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552950"/>
            <a:ext cx="2520950" cy="197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B1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343775" cy="298132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幫助消化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促進成長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維持神經系統正常功能。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B2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349500"/>
            <a:ext cx="7343775" cy="298132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幫助醣類、蛋白質與脂肪轉化成能量，供應身體使用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b="1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Clr>
                <a:srgbClr val="99FF99"/>
              </a:buClr>
            </a:pP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保護眼睛及皮膚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菸鹼酸：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49500"/>
            <a:ext cx="7343775" cy="2233613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維持皮膚及神經、消化系統正常功能。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sport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004888"/>
            <a:ext cx="7094538" cy="5853112"/>
          </a:xfrm>
          <a:noFill/>
          <a:ln/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6805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運動生理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營養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葉酸  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343775" cy="298132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幫助細胞的增生，</a:t>
            </a:r>
          </a:p>
          <a:p>
            <a:pPr marL="609600" indent="-609600">
              <a:buClr>
                <a:srgbClr val="99FF99"/>
              </a:buClr>
              <a:buFont typeface="Wingdings" pitchFamily="2" charset="2"/>
              <a:buNone/>
            </a:pP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0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例如：紅血球、腸道細胞等；可促進 乳汁的分泌，懷孕及哺乳的女性應多攝取。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83450" cy="453072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抗氧化作用，能保護身體的細胞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促進體內的組織呼吸，增加耐力，加速消除疲勞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幫助形成結締組織的膠原蛋白，使牙齦健康，幫助傷口癒合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抗精神壓力。</a:t>
            </a:r>
          </a:p>
          <a:p>
            <a:pPr marL="609600" indent="-609600">
              <a:buClr>
                <a:srgbClr val="99FF99"/>
              </a:buClr>
              <a:buFont typeface="Wingdings" pitchFamily="2" charset="2"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食物中的柑橘類水果、包心菜類蔬菜、深綠色蔬菜等含豐富的維生素</a:t>
            </a:r>
            <a:r>
              <a:rPr lang="en-US" altLang="zh-TW" sz="28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水溶性</a:t>
            </a:r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5435600" y="5300663"/>
            <a:ext cx="2884488" cy="1352550"/>
            <a:chOff x="3424" y="3339"/>
            <a:chExt cx="1817" cy="852"/>
          </a:xfrm>
        </p:grpSpPr>
        <p:pic>
          <p:nvPicPr>
            <p:cNvPr id="75781" name="Picture 5" descr="vegeterv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3385"/>
              <a:ext cx="909" cy="7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5784" name="Picture 8" descr="furitpl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4" y="3339"/>
              <a:ext cx="1089" cy="85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caro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4446588"/>
            <a:ext cx="2930525" cy="2411412"/>
          </a:xfrm>
          <a:noFill/>
          <a:ln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3072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保護眼睛、黏膜和皮膚的維生素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促進骨骼生長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增強免疫系統。</a:t>
            </a:r>
          </a:p>
          <a:p>
            <a:pPr marL="609600" indent="-609600">
              <a:buClr>
                <a:srgbClr val="99FF99"/>
              </a:buClr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食物中的奶類製品、蛋、深綠色蔬菜、深黃色、紅色等天然水果蔬菜中獲得維生素</a:t>
            </a:r>
            <a:r>
              <a:rPr lang="en-US" altLang="zh-TW" sz="36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脂</a:t>
            </a:r>
            <a:r>
              <a:rPr kumimoji="0" lang="zh-TW" altLang="en-US" b="0">
                <a:latin typeface="標楷體" pitchFamily="65" charset="-120"/>
                <a:ea typeface="標楷體" pitchFamily="65" charset="-120"/>
              </a:rPr>
              <a:t>溶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8025" y="1916113"/>
            <a:ext cx="8435975" cy="3457575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幫助骨骼發育，維持鈣在體內的均衡。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經由太陽光照射，身體就可以自行產生維生素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>
              <a:buClr>
                <a:srgbClr val="99FF99"/>
              </a:buClr>
              <a:buFont typeface="Wingdings" pitchFamily="2" charset="2"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食物中的奶油、蛋黃、肝臟、魚肝油中均含有豐富的維生素</a:t>
            </a:r>
            <a:r>
              <a:rPr lang="en-US" altLang="zh-TW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脂</a:t>
            </a:r>
            <a:r>
              <a:rPr kumimoji="0" lang="zh-TW" altLang="en-US" b="0">
                <a:latin typeface="標楷體" pitchFamily="65" charset="-120"/>
                <a:ea typeface="標楷體" pitchFamily="65" charset="-120"/>
              </a:rPr>
              <a:t>溶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性</a:t>
            </a:r>
          </a:p>
        </p:txBody>
      </p:sp>
      <p:pic>
        <p:nvPicPr>
          <p:cNvPr id="78854" name="Picture 6" descr="eg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4548188"/>
            <a:ext cx="3605213" cy="2309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1" name="Picture 9" descr="weat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4668838"/>
            <a:ext cx="2432050" cy="2189162"/>
          </a:xfrm>
          <a:noFill/>
          <a:ln/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66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3557588"/>
          </a:xfrm>
        </p:spPr>
        <p:txBody>
          <a:bodyPr/>
          <a:lstStyle/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人體內重要的抗氧化物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具有預防老化的功能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保護肺部並抵禦空氣汙染的危害</a:t>
            </a:r>
          </a:p>
          <a:p>
            <a:pPr marL="609600" indent="-609600">
              <a:buClr>
                <a:srgbClr val="99FF99"/>
              </a:buClr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有助於身體免疫功能</a:t>
            </a:r>
          </a:p>
          <a:p>
            <a:pPr marL="609600" indent="-609600">
              <a:buClr>
                <a:srgbClr val="99FF99"/>
              </a:buClr>
              <a:buFont typeface="Wingdings" pitchFamily="2" charset="2"/>
              <a:buNone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食物中的植物油、綠色蔬菜、小麥胚芽、全麥製品、果核中均含有豐富的維生素</a:t>
            </a:r>
            <a:r>
              <a:rPr lang="en-US" altLang="zh-TW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79878" name="Picture 6" descr="nut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3350" y="908050"/>
            <a:ext cx="3930650" cy="2189163"/>
          </a:xfrm>
          <a:noFill/>
          <a:ln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 rot="-1300139">
            <a:off x="468313" y="5492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脂</a:t>
            </a:r>
            <a:r>
              <a:rPr kumimoji="0" lang="zh-TW" altLang="en-US" b="0">
                <a:latin typeface="標楷體" pitchFamily="65" charset="-120"/>
                <a:ea typeface="標楷體" pitchFamily="65" charset="-120"/>
              </a:rPr>
              <a:t>溶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30725"/>
          </a:xfrm>
        </p:spPr>
        <p:txBody>
          <a:bodyPr/>
          <a:lstStyle/>
          <a:p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水溶性維生素</a:t>
            </a:r>
            <a:r>
              <a:rPr lang="zh-TW" altLang="en-US" sz="48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會跟著水排出體外，所以需要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48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補充。</a:t>
            </a:r>
          </a:p>
          <a:p>
            <a:pPr>
              <a:buFont typeface="Wingdings" pitchFamily="2" charset="2"/>
              <a:buNone/>
            </a:pPr>
            <a:endParaRPr lang="zh-TW" altLang="en-US" sz="4800">
              <a:solidFill>
                <a:srgbClr val="66FF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脂溶性維生素</a:t>
            </a:r>
            <a:r>
              <a:rPr lang="zh-TW" altLang="en-US" sz="48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會儲存在體內每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隔幾天</a:t>
            </a:r>
            <a:r>
              <a:rPr lang="zh-TW" altLang="en-US" sz="48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補充即可。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555466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青少年的飲食較容易缺乏維生素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、維生素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和維生素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，青春期求學階段，大量運用腦和眼睛，必須加強攝取維生素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群多吃含豐富維生素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的食物，可消除緊張和疲勞，讓你精神更好。</a:t>
            </a:r>
          </a:p>
        </p:txBody>
      </p:sp>
      <p:pic>
        <p:nvPicPr>
          <p:cNvPr id="81924" name="Picture 4" descr="study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6675" y="3933825"/>
            <a:ext cx="2762250" cy="2924175"/>
          </a:xfrm>
          <a:noFill/>
          <a:ln/>
        </p:spPr>
      </p:pic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724525" y="836613"/>
            <a:ext cx="3419475" cy="2736850"/>
          </a:xfrm>
          <a:prstGeom prst="cloudCallout">
            <a:avLst>
              <a:gd name="adj1" fmla="val -14856"/>
              <a:gd name="adj2" fmla="val 64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29" name="Picture 9" descr="girl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1052513"/>
            <a:ext cx="2173287" cy="2233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repor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484313"/>
            <a:ext cx="3438525" cy="3390900"/>
          </a:xfrm>
          <a:noFill/>
          <a:ln/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維生素缺乏引起的主要症狀：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46825" cy="4530725"/>
          </a:xfrm>
        </p:spPr>
        <p:txBody>
          <a:bodyPr/>
          <a:lstStyle/>
          <a:p>
            <a:pPr marL="609600" indent="-609600"/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群：代謝功能異常。</a:t>
            </a:r>
          </a:p>
          <a:p>
            <a:pPr marL="609600" indent="-609600"/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：壞血症</a:t>
            </a:r>
          </a:p>
          <a:p>
            <a:pPr marL="609600" indent="-609600"/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：夜盲症</a:t>
            </a:r>
          </a:p>
          <a:p>
            <a:pPr marL="609600" indent="-609600"/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：阻礙成長</a:t>
            </a:r>
          </a:p>
          <a:p>
            <a:pPr marL="609600" indent="-609600"/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3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：紅血球溶血症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011863" y="3068638"/>
            <a:ext cx="24479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慘</a:t>
            </a:r>
            <a:r>
              <a:rPr lang="en-US" altLang="zh-TW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慘</a:t>
            </a:r>
            <a:r>
              <a:rPr lang="en-US" altLang="zh-TW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sz="6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（五）、礦物質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773238"/>
            <a:ext cx="4608513" cy="3413125"/>
          </a:xfrm>
        </p:spPr>
        <p:txBody>
          <a:bodyPr/>
          <a:lstStyle/>
          <a:p>
            <a:pPr marL="609600" indent="-609600"/>
            <a:r>
              <a:rPr lang="zh-TW" altLang="en-US" sz="54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鈣</a:t>
            </a:r>
          </a:p>
          <a:p>
            <a:pPr marL="609600" indent="-609600"/>
            <a:r>
              <a:rPr lang="zh-TW" altLang="en-US" sz="54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鐵</a:t>
            </a:r>
          </a:p>
          <a:p>
            <a:pPr marL="609600" indent="-609600">
              <a:buNone/>
            </a:pPr>
            <a:r>
              <a:rPr lang="zh-TW" altLang="en-US" sz="5400" dirty="0" smtClean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dirty="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鈣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人體需要量最多的礦物質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是構成骨骼和牙齒的主要成分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奶類是最好的鈣質來源。而經常吃多鹽、多糖、多油的食物會影響體內對鈣質的吸收和利用。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    適量的運動和曬太陽有助於骨骼吸收鈣質，使骨骼更強壯。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運動生理與運動營養</a:t>
            </a:r>
            <a:r>
              <a:rPr lang="zh-TW" altLang="en-US" sz="5400" dirty="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133600"/>
            <a:ext cx="5905500" cy="29083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壹、運動生理學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貳、運動與營養</a:t>
            </a:r>
            <a:r>
              <a:rPr lang="zh-TW" altLang="en-US" sz="4400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4400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參、</a:t>
            </a:r>
            <a:r>
              <a:rPr lang="zh-TW" altLang="en-US" sz="44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健康與體育</a:t>
            </a:r>
            <a:r>
              <a:rPr lang="zh-TW" altLang="en-US" sz="4400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鐵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是血紅素的主要成分，可幫助血液輸送氧氣。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青春期肌肉與血液量增加，鐵質的需要量也增加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尤其是女生因為月經造成鐵質流失，所以需要比男生補充更多鐵質的食物。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18488" cy="47894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人體中有三分之二是水，是維持生命重要的物質</a:t>
            </a:r>
          </a:p>
          <a:p>
            <a:pPr marL="609600" indent="-609600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促進物質代謝</a:t>
            </a:r>
          </a:p>
          <a:p>
            <a:pPr marL="609600" indent="-609600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調節體溫</a:t>
            </a:r>
          </a:p>
          <a:p>
            <a:pPr marL="609600" indent="-609600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潤滑關節、固定身體結構</a:t>
            </a:r>
          </a:p>
          <a:p>
            <a:pPr marL="609600" indent="-609600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幫助養分的運送與廢物的排出。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當身體消耗水分以後，應立即補充，而白開水則是最佳選擇。</a:t>
            </a:r>
          </a:p>
        </p:txBody>
      </p:sp>
      <p:pic>
        <p:nvPicPr>
          <p:cNvPr id="87045" name="Picture 5" descr="wat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2133600"/>
            <a:ext cx="2695575" cy="1752600"/>
          </a:xfrm>
          <a:noFill/>
          <a:ln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18864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（</a:t>
            </a:r>
            <a:r>
              <a:rPr lang="zh-TW" altLang="en-US" sz="66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六</a:t>
            </a:r>
            <a:r>
              <a:rPr kumimoji="1" lang="zh-TW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）、水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補充水分小技巧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 marL="514350" lvl="2" indent="-514350">
              <a:buClr>
                <a:schemeClr val="hlink"/>
              </a:buClr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飲料應以冰涼為主，約攝氏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8~10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度，可以增加胃排空速率，增加水分吸收速率，同時也可幫助散熱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lvl="2" indent="-514350">
              <a:buClr>
                <a:schemeClr val="hlink"/>
              </a:buClr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每次喝水約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150~250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毫升，通常一大口約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毫升，而不是小口吸飲，因為一次喝進去較多體積的水可以刺激胃蠕動與排空，增加水分吸收速率。</a:t>
            </a:r>
          </a:p>
          <a:p>
            <a:pPr marL="514350" lvl="2" indent="-514350">
              <a:buClr>
                <a:schemeClr val="hlink"/>
              </a:buClr>
              <a:buFont typeface="+mj-lt"/>
              <a:buAutoNum type="arabic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59113" y="549275"/>
            <a:ext cx="343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運動賽前</a:t>
            </a:r>
            <a:r>
              <a:rPr lang="zh-TW" altLang="en-US" sz="3200" b="1" dirty="0">
                <a:ea typeface="標楷體" pitchFamily="65" charset="-120"/>
              </a:rPr>
              <a:t>營養補充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00225" y="1700213"/>
            <a:ext cx="73437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賽前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日勿嘗試不同的食品。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若出國參賽要攜帶熟悉之本國食品。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競賽前一日及當日勿食用刺激性食品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          及大量的蛋白質及脂肪。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當日早餐以體積小易消化的食物為主。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早餐應在賽前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小時完成。</a:t>
            </a:r>
          </a:p>
          <a:p>
            <a:pPr marL="457200" indent="-4572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早餐後以純水、運動飲料為主。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03648" y="5229200"/>
            <a:ext cx="6468437" cy="13849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運動前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分鐘補充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300-600c.c.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的飲料，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運動強度大者（達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％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VO2max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以上），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賽前勿一次飲用大量的水。</a:t>
            </a:r>
          </a:p>
        </p:txBody>
      </p:sp>
      <p:pic>
        <p:nvPicPr>
          <p:cNvPr id="13" name="Picture 16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565400"/>
            <a:ext cx="328612" cy="581025"/>
          </a:xfrm>
          <a:prstGeom prst="rect">
            <a:avLst/>
          </a:prstGeom>
          <a:noFill/>
        </p:spPr>
      </p:pic>
      <p:pic>
        <p:nvPicPr>
          <p:cNvPr id="14" name="Picture 17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328612" cy="581025"/>
          </a:xfrm>
          <a:prstGeom prst="rect">
            <a:avLst/>
          </a:prstGeom>
          <a:noFill/>
        </p:spPr>
      </p:pic>
      <p:pic>
        <p:nvPicPr>
          <p:cNvPr id="15" name="Picture 18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573463"/>
            <a:ext cx="328612" cy="581025"/>
          </a:xfrm>
          <a:prstGeom prst="rect">
            <a:avLst/>
          </a:prstGeom>
          <a:noFill/>
        </p:spPr>
      </p:pic>
      <p:pic>
        <p:nvPicPr>
          <p:cNvPr id="16" name="Picture 19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76700"/>
            <a:ext cx="328612" cy="581025"/>
          </a:xfrm>
          <a:prstGeom prst="rect">
            <a:avLst/>
          </a:prstGeom>
          <a:noFill/>
        </p:spPr>
      </p:pic>
      <p:pic>
        <p:nvPicPr>
          <p:cNvPr id="17" name="Picture 20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81525"/>
            <a:ext cx="328612" cy="581025"/>
          </a:xfrm>
          <a:prstGeom prst="rect">
            <a:avLst/>
          </a:prstGeom>
          <a:noFill/>
        </p:spPr>
      </p:pic>
      <p:pic>
        <p:nvPicPr>
          <p:cNvPr id="18" name="Picture 21" descr="BS000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328612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59113" y="549275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賽中之</a:t>
            </a:r>
            <a:r>
              <a:rPr lang="zh-TW" altLang="en-US" sz="3200" dirty="0">
                <a:ea typeface="標楷體" pitchFamily="65" charset="-120"/>
              </a:rPr>
              <a:t>營養補充</a:t>
            </a:r>
            <a:endParaRPr lang="zh-TW" altLang="en-US" sz="3200" dirty="0">
              <a:ea typeface="標楷體" pitchFamily="65" charset="-12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9552" y="1700808"/>
            <a:ext cx="73437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ea typeface="標楷體" pitchFamily="65" charset="-120"/>
              </a:rPr>
              <a:t>純</a:t>
            </a:r>
            <a:r>
              <a:rPr lang="zh-TW" altLang="en-US" sz="3200" dirty="0" smtClean="0">
                <a:ea typeface="標楷體" pitchFamily="65" charset="-120"/>
              </a:rPr>
              <a:t>水</a:t>
            </a:r>
            <a:endParaRPr lang="en-US" altLang="zh-TW" sz="3200" dirty="0"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ea typeface="標楷體" pitchFamily="65" charset="-120"/>
              </a:rPr>
              <a:t>商業</a:t>
            </a:r>
            <a:r>
              <a:rPr lang="zh-TW" altLang="en-US" sz="3200" dirty="0">
                <a:ea typeface="標楷體" pitchFamily="65" charset="-120"/>
              </a:rPr>
              <a:t>配方運動</a:t>
            </a:r>
            <a:r>
              <a:rPr lang="zh-TW" altLang="en-US" sz="3200" dirty="0" smtClean="0">
                <a:ea typeface="標楷體" pitchFamily="65" charset="-120"/>
              </a:rPr>
              <a:t>飲料</a:t>
            </a:r>
            <a:endParaRPr lang="en-US" altLang="zh-TW" sz="3200" dirty="0" smtClean="0"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ea typeface="標楷體" pitchFamily="65" charset="-120"/>
              </a:rPr>
              <a:t>自製</a:t>
            </a:r>
            <a:r>
              <a:rPr lang="zh-TW" altLang="en-US" sz="3200" dirty="0">
                <a:ea typeface="標楷體" pitchFamily="65" charset="-120"/>
              </a:rPr>
              <a:t>運動</a:t>
            </a:r>
            <a:r>
              <a:rPr lang="zh-TW" altLang="en-US" sz="3200" dirty="0" smtClean="0">
                <a:ea typeface="標楷體" pitchFamily="65" charset="-120"/>
              </a:rPr>
              <a:t>飲料</a:t>
            </a:r>
            <a:endParaRPr lang="en-US" altLang="zh-TW" sz="3200" dirty="0" smtClean="0"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solidFill>
                  <a:srgbClr val="FFFF00"/>
                </a:solidFill>
                <a:ea typeface="標楷體" pitchFamily="65" charset="-120"/>
              </a:rPr>
              <a:t>※</a:t>
            </a:r>
            <a:r>
              <a:rPr lang="zh-TW" altLang="en-US" sz="3200" dirty="0" smtClean="0">
                <a:solidFill>
                  <a:srgbClr val="FFFF00"/>
                </a:solidFill>
                <a:ea typeface="標楷體" pitchFamily="65" charset="-120"/>
              </a:rPr>
              <a:t>單</a:t>
            </a:r>
            <a:r>
              <a:rPr lang="zh-TW" altLang="en-US" sz="3200" dirty="0">
                <a:solidFill>
                  <a:srgbClr val="FFFF00"/>
                </a:solidFill>
                <a:ea typeface="標楷體" pitchFamily="65" charset="-120"/>
              </a:rPr>
              <a:t>場完賽後馬上補充含醣類之飲料！</a:t>
            </a:r>
          </a:p>
          <a:p>
            <a:r>
              <a:rPr lang="zh-TW" altLang="en-US" sz="3200" dirty="0">
                <a:solidFill>
                  <a:srgbClr val="FFFF00"/>
                </a:solidFill>
                <a:ea typeface="標楷體" pitchFamily="65" charset="-12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ea typeface="標楷體" pitchFamily="65" charset="-120"/>
              </a:rPr>
              <a:t>150 </a:t>
            </a:r>
            <a:r>
              <a:rPr lang="zh-TW" altLang="en-US" sz="3200" dirty="0">
                <a:solidFill>
                  <a:srgbClr val="FFFF00"/>
                </a:solidFill>
                <a:ea typeface="標楷體" pitchFamily="65" charset="-120"/>
              </a:rPr>
              <a:t>～ </a:t>
            </a:r>
            <a:r>
              <a:rPr lang="en-US" altLang="zh-TW" sz="3200" dirty="0">
                <a:solidFill>
                  <a:srgbClr val="FFFF00"/>
                </a:solidFill>
                <a:ea typeface="標楷體" pitchFamily="65" charset="-120"/>
              </a:rPr>
              <a:t>300c.c</a:t>
            </a:r>
            <a:r>
              <a:rPr lang="en-US" altLang="zh-TW" sz="3200" dirty="0" smtClean="0">
                <a:solidFill>
                  <a:srgbClr val="FFFF00"/>
                </a:solidFill>
                <a:ea typeface="標楷體" pitchFamily="65" charset="-120"/>
              </a:rPr>
              <a:t>.</a:t>
            </a:r>
          </a:p>
          <a:p>
            <a:r>
              <a:rPr lang="en-US" altLang="zh-TW" sz="3200" dirty="0" smtClean="0">
                <a:solidFill>
                  <a:srgbClr val="FFFF00"/>
                </a:solidFill>
                <a:ea typeface="標楷體" pitchFamily="65" charset="-120"/>
              </a:rPr>
              <a:t>※</a:t>
            </a:r>
            <a:r>
              <a:rPr lang="zh-TW" altLang="en-US" sz="3200" dirty="0" smtClean="0">
                <a:solidFill>
                  <a:srgbClr val="FFFF00"/>
                </a:solidFill>
                <a:ea typeface="標楷體" pitchFamily="65" charset="-120"/>
              </a:rPr>
              <a:t>不宜</a:t>
            </a:r>
            <a:r>
              <a:rPr lang="zh-TW" altLang="en-US" sz="3200" dirty="0">
                <a:solidFill>
                  <a:srgbClr val="FFFF00"/>
                </a:solidFill>
                <a:ea typeface="標楷體" pitchFamily="65" charset="-120"/>
              </a:rPr>
              <a:t>飲用咖啡及酒精類飲品，會因</a:t>
            </a:r>
          </a:p>
          <a:p>
            <a:r>
              <a:rPr lang="zh-TW" altLang="en-US" sz="3200" dirty="0">
                <a:solidFill>
                  <a:srgbClr val="FFFF00"/>
                </a:solidFill>
                <a:ea typeface="標楷體" pitchFamily="65" charset="-120"/>
              </a:rPr>
              <a:t>利尿作用而致脫水。</a:t>
            </a:r>
          </a:p>
          <a:p>
            <a:endParaRPr lang="en-US" altLang="zh-TW" sz="3200" dirty="0">
              <a:solidFill>
                <a:srgbClr val="FFFF00"/>
              </a:solidFill>
              <a:ea typeface="標楷體" pitchFamily="65" charset="-120"/>
            </a:endParaRPr>
          </a:p>
          <a:p>
            <a:pPr marL="514350" indent="-514350"/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79712" y="548680"/>
            <a:ext cx="510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賽後（恢復期）之</a:t>
            </a:r>
            <a:r>
              <a:rPr lang="zh-TW" altLang="en-US" sz="3200" dirty="0">
                <a:ea typeface="標楷體" pitchFamily="65" charset="-120"/>
              </a:rPr>
              <a:t>營養補充</a:t>
            </a:r>
            <a:endParaRPr lang="zh-TW" altLang="en-US" sz="3200" dirty="0">
              <a:ea typeface="標楷體" pitchFamily="65" charset="-12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9552" y="1700808"/>
            <a:ext cx="7343775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賽後（當日無賽程）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15–30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分鐘內補充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水及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碳水化合物，若吃得下蛋白質食品亦可。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連續比賽需維持高糖的飲食</a:t>
            </a:r>
          </a:p>
          <a:p>
            <a:endParaRPr lang="zh-TW" altLang="en-US" sz="105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依下降的體重來作為補充水分之參考。</a:t>
            </a:r>
          </a:p>
          <a:p>
            <a:endParaRPr lang="en-US" altLang="zh-TW" sz="3200" dirty="0">
              <a:solidFill>
                <a:srgbClr val="FFFF00"/>
              </a:solidFill>
              <a:ea typeface="標楷體" pitchFamily="65" charset="-120"/>
            </a:endParaRPr>
          </a:p>
          <a:p>
            <a:pPr marL="514350" indent="-514350"/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四、青春期的飲食秘訣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青春期身體快速生長活動量增加，飲食也大增且容易餓。適當的三餐與點心的攝取，並搭配適度的運動，可以幫助你身體有活力、學習有效率，快樂的渡過青春期。提供飲食秘訣，養成正確的飲食習慣：</a:t>
            </a:r>
          </a:p>
        </p:txBody>
      </p:sp>
      <p:pic>
        <p:nvPicPr>
          <p:cNvPr id="89093" name="Picture 5" descr="surf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005263"/>
            <a:ext cx="3240087" cy="2852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5896E-6 L 0.53178 -0.10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4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多吃各種天然、不加工的食物。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4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選擇全穀類、綠色蔬菜及水果的飲食。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4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攝取足夠的蛋、豆、魚、肉奶類等含豐富蛋白質的食物。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4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每天補充足夠的水分。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4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點心可選擇全穀類、水果與奶類等食物。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altLang="zh-TW" sz="340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sz="6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四、青春期的飲食秘訣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參、健康與體育</a:t>
            </a:r>
            <a:r>
              <a:rPr lang="zh-TW" altLang="en-US" sz="66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6697662" cy="29083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40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40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保持良好的飲食習慣，充分享受食物的美味。善用飲食秘訣，做自己飲食的主人，吃得健康，讓身體充分成長發育，活出健康與活力。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參、健康與體育</a:t>
            </a:r>
            <a:r>
              <a:rPr lang="zh-TW" altLang="en-US" sz="66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marL="609600" indent="-609600"/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運動前該吃什麼好？</a:t>
            </a:r>
          </a:p>
          <a:p>
            <a:pPr marL="609600" indent="-609600"/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運動後又該補充什麼？</a:t>
            </a:r>
          </a:p>
          <a:p>
            <a:pPr marL="609600" indent="-609600"/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運動前適當的飲食有哪些？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  <p:pic>
        <p:nvPicPr>
          <p:cNvPr id="92169" name="Picture 9" descr="think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508500"/>
            <a:ext cx="2849563" cy="2189163"/>
          </a:xfrm>
          <a:noFill/>
          <a:ln/>
        </p:spPr>
      </p:pic>
      <p:sp>
        <p:nvSpPr>
          <p:cNvPr id="10" name="內容版面配置區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壹、運動生理學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6913562" cy="29083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zh-TW" altLang="en-US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從事運動所需能量的代謝路徑包括：</a:t>
            </a:r>
            <a:r>
              <a:rPr lang="zh-TW" altLang="en-US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1" dirty="0">
              <a:solidFill>
                <a:srgbClr val="99FF99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endParaRPr lang="en-US" altLang="zh-TW" sz="4400" dirty="0">
              <a:solidFill>
                <a:srgbClr val="99FF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63713" y="2997200"/>
            <a:ext cx="453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 ● 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無氧運動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908175" y="3933825"/>
            <a:ext cx="3960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2800" b="0" dirty="0">
                <a:latin typeface="標楷體" pitchFamily="65" charset="-120"/>
                <a:ea typeface="標楷體" pitchFamily="65" charset="-120"/>
              </a:rPr>
              <a:t>● 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氧運動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620713"/>
            <a:ext cx="7643812" cy="4530725"/>
          </a:xfrm>
        </p:spPr>
        <p:txBody>
          <a:bodyPr/>
          <a:lstStyle/>
          <a:p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運動前應補充：高醣類、低脂肪。</a:t>
            </a:r>
          </a:p>
          <a:p>
            <a:pPr>
              <a:buFont typeface="Wingdings" pitchFamily="2" charset="2"/>
              <a:buNone/>
            </a:pPr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例如：麵包、飯、麵、水果等。</a:t>
            </a:r>
          </a:p>
          <a:p>
            <a:r>
              <a:rPr lang="zh-TW" altLang="en-US" sz="36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運動後應補充水分、醣類、蛋白質等。</a:t>
            </a:r>
          </a:p>
        </p:txBody>
      </p:sp>
      <p:pic>
        <p:nvPicPr>
          <p:cNvPr id="93189" name="Picture 5" descr="girl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3128963"/>
            <a:ext cx="5184775" cy="3711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每天所需能量</a:t>
            </a:r>
            <a:r>
              <a:rPr lang="zh-TW" altLang="en-US" sz="66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93062" cy="29083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體重計算法：依據每公斤體重，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           每小時需要消耗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大卡的熱量</a:t>
            </a:r>
          </a:p>
          <a:p>
            <a:pPr marL="609600" indent="-609600">
              <a:buFont typeface="Wingdings" pitchFamily="2" charset="2"/>
              <a:buNone/>
            </a:pP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一天所需要消耗的能量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大卡</a:t>
            </a:r>
            <a:r>
              <a:rPr lang="en-US" altLang="zh-TW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×24</a:t>
            </a:r>
            <a:r>
              <a:rPr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體重</a:t>
            </a:r>
          </a:p>
          <a:p>
            <a:pPr marL="609600" indent="-609600">
              <a:buFont typeface="Wingdings" pitchFamily="2" charset="2"/>
              <a:buNone/>
            </a:pPr>
            <a:r>
              <a:rPr lang="zh-TW" altLang="en-US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      （基本能量消耗）</a:t>
            </a:r>
          </a:p>
          <a:p>
            <a:pPr marL="609600" indent="-609600"/>
            <a:r>
              <a:rPr lang="zh-TW" altLang="en-US" sz="24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基礎代謝率約佔全部活動所需熱量的</a:t>
            </a:r>
            <a:r>
              <a:rPr lang="en-US" altLang="zh-TW" sz="24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50 ~ 70﹪</a:t>
            </a:r>
            <a:r>
              <a:rPr lang="zh-TW" altLang="en-US" sz="24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左右。</a:t>
            </a:r>
          </a:p>
          <a:p>
            <a:pPr marL="609600" indent="-609600"/>
            <a:r>
              <a:rPr lang="zh-TW" altLang="en-US" sz="24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一般健康的成年人所需要基礎代謝率期差異並不顯著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人體及各組織器官的水分含量 </a:t>
            </a:r>
          </a:p>
        </p:txBody>
      </p:sp>
      <p:graphicFrame>
        <p:nvGraphicFramePr>
          <p:cNvPr id="95357" name="Group 125"/>
          <p:cNvGraphicFramePr>
            <a:graphicFrameLocks noGrp="1"/>
          </p:cNvGraphicFramePr>
          <p:nvPr>
            <p:ph type="tbl" idx="1"/>
          </p:nvPr>
        </p:nvGraphicFramePr>
        <p:xfrm>
          <a:off x="468313" y="1341438"/>
          <a:ext cx="8229600" cy="52547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組織 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器官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水分含量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﹪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肝臟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肌肉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血液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骨骼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唾液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原升質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約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65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或以上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68--84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10--40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99.5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70--93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成人體內水份排出及攝取量</a:t>
            </a:r>
          </a:p>
        </p:txBody>
      </p:sp>
      <p:graphicFrame>
        <p:nvGraphicFramePr>
          <p:cNvPr id="97325" name="Group 45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353425" cy="4779391"/>
        </p:xfrm>
        <a:graphic>
          <a:graphicData uri="http://schemas.openxmlformats.org/drawingml/2006/table">
            <a:tbl>
              <a:tblPr/>
              <a:tblGrid>
                <a:gridCol w="2376487"/>
                <a:gridCol w="1738313"/>
                <a:gridCol w="2592387"/>
                <a:gridCol w="16462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排出水分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毫升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攝取水分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毫升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腎臟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胃腸道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肺部呼出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皮膚蒸發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水、茶及其他飲料等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（包括牛乳）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食物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體內代謝所產生之水量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4067175" y="6237288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（摘自實用營養學  華杏出版）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zh-TW" altLang="en-US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各類型活動所需要的能量消耗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99344" name="Group 16"/>
          <p:cNvGraphicFramePr>
            <a:graphicFrameLocks noGrp="1"/>
          </p:cNvGraphicFramePr>
          <p:nvPr>
            <p:ph type="tbl" idx="1"/>
          </p:nvPr>
        </p:nvGraphicFramePr>
        <p:xfrm>
          <a:off x="468313" y="1341438"/>
          <a:ext cx="8229600" cy="4920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 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</a:rPr>
              <a:t>接下頁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539750" y="2565400"/>
            <a:ext cx="3887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 dirty="0">
                <a:solidFill>
                  <a:srgbClr val="66FF66"/>
                </a:solidFill>
              </a:rPr>
              <a:t>平躺</a:t>
            </a:r>
            <a:r>
              <a:rPr lang="zh-TW" altLang="en-US" sz="2800" b="0" dirty="0">
                <a:solidFill>
                  <a:schemeClr val="tx1"/>
                </a:solidFill>
              </a:rPr>
              <a:t>  熟睡              </a:t>
            </a:r>
            <a:r>
              <a:rPr lang="en-US" altLang="zh-TW" sz="2800" b="0" dirty="0">
                <a:solidFill>
                  <a:srgbClr val="CCFF66"/>
                </a:solidFill>
              </a:rPr>
              <a:t>0</a:t>
            </a:r>
          </a:p>
          <a:p>
            <a:r>
              <a:rPr lang="en-US" altLang="zh-TW" sz="2800" b="0" dirty="0">
                <a:solidFill>
                  <a:schemeClr val="tx1"/>
                </a:solidFill>
              </a:rPr>
              <a:t>         </a:t>
            </a:r>
            <a:r>
              <a:rPr lang="zh-TW" altLang="en-US" sz="2800" b="0" dirty="0">
                <a:solidFill>
                  <a:schemeClr val="tx1"/>
                </a:solidFill>
              </a:rPr>
              <a:t>清醒            </a:t>
            </a:r>
            <a:r>
              <a:rPr lang="en-US" altLang="zh-TW" sz="2800" b="0" dirty="0">
                <a:solidFill>
                  <a:srgbClr val="CCFF66"/>
                </a:solidFill>
              </a:rPr>
              <a:t>0.1</a:t>
            </a:r>
            <a:endParaRPr lang="en-US" altLang="zh-TW" sz="2800" dirty="0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539750" y="3644900"/>
            <a:ext cx="42497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坐著</a:t>
            </a:r>
            <a:r>
              <a:rPr lang="zh-TW" altLang="en-US" sz="2800" b="0">
                <a:solidFill>
                  <a:schemeClr val="tx1"/>
                </a:solidFill>
              </a:rPr>
              <a:t>  讀書            </a:t>
            </a:r>
            <a:r>
              <a:rPr lang="en-US" altLang="zh-TW" sz="2800" b="0">
                <a:solidFill>
                  <a:srgbClr val="CCFF66"/>
                </a:solidFill>
              </a:rPr>
              <a:t>0.2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吃飯            </a:t>
            </a:r>
            <a:r>
              <a:rPr lang="en-US" altLang="zh-TW" sz="2800" b="0">
                <a:solidFill>
                  <a:srgbClr val="CCFF66"/>
                </a:solidFill>
              </a:rPr>
              <a:t>0.5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寫字            </a:t>
            </a:r>
            <a:r>
              <a:rPr lang="en-US" altLang="zh-TW" sz="2800" b="0">
                <a:solidFill>
                  <a:srgbClr val="CCFF66"/>
                </a:solidFill>
              </a:rPr>
              <a:t>0.5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開車            </a:t>
            </a:r>
            <a:r>
              <a:rPr lang="en-US" altLang="zh-TW" sz="2800" b="0">
                <a:solidFill>
                  <a:srgbClr val="CCFF66"/>
                </a:solidFill>
              </a:rPr>
              <a:t>1.2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打字            </a:t>
            </a:r>
            <a:r>
              <a:rPr lang="en-US" altLang="zh-TW" sz="2800" b="0">
                <a:solidFill>
                  <a:srgbClr val="CCFF66"/>
                </a:solidFill>
              </a:rPr>
              <a:t>1.2</a:t>
            </a:r>
            <a:endParaRPr lang="en-US" altLang="zh-TW" sz="2800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572000" y="2636838"/>
            <a:ext cx="41767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站立</a:t>
            </a:r>
            <a:r>
              <a:rPr lang="zh-TW" altLang="en-US" sz="2800" b="0">
                <a:solidFill>
                  <a:schemeClr val="tx1"/>
                </a:solidFill>
              </a:rPr>
              <a:t>  輕鬆        </a:t>
            </a:r>
            <a:r>
              <a:rPr lang="zh-TW" altLang="en-US" sz="2000" b="0">
                <a:solidFill>
                  <a:schemeClr val="tx1"/>
                </a:solidFill>
              </a:rPr>
              <a:t>  </a:t>
            </a:r>
            <a:r>
              <a:rPr lang="zh-TW" altLang="en-US" sz="2800" b="0">
                <a:solidFill>
                  <a:schemeClr val="tx1"/>
                </a:solidFill>
              </a:rPr>
              <a:t>  </a:t>
            </a:r>
            <a:r>
              <a:rPr lang="en-US" altLang="zh-TW" sz="2800" b="0">
                <a:solidFill>
                  <a:srgbClr val="CCFF66"/>
                </a:solidFill>
              </a:rPr>
              <a:t>0.8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穿衣服        </a:t>
            </a:r>
            <a:r>
              <a:rPr lang="en-US" altLang="zh-TW" sz="2800" b="0">
                <a:solidFill>
                  <a:srgbClr val="CCFF66"/>
                </a:solidFill>
              </a:rPr>
              <a:t>1.0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燙衣服        </a:t>
            </a:r>
            <a:r>
              <a:rPr lang="en-US" altLang="zh-TW" sz="2800" b="0">
                <a:solidFill>
                  <a:srgbClr val="CCFF66"/>
                </a:solidFill>
              </a:rPr>
              <a:t>1.2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洗衣服        </a:t>
            </a:r>
            <a:r>
              <a:rPr lang="en-US" altLang="zh-TW" sz="2800" b="0">
                <a:solidFill>
                  <a:srgbClr val="CCFF66"/>
                </a:solidFill>
              </a:rPr>
              <a:t>1.2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洗    碗        </a:t>
            </a:r>
            <a:r>
              <a:rPr lang="en-US" altLang="zh-TW" sz="2800" b="0">
                <a:solidFill>
                  <a:srgbClr val="CCFF66"/>
                </a:solidFill>
              </a:rPr>
              <a:t>1.0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拉小提琴     </a:t>
            </a:r>
            <a:r>
              <a:rPr lang="en-US" altLang="zh-TW" sz="2800" b="0">
                <a:solidFill>
                  <a:srgbClr val="CCFF66"/>
                </a:solidFill>
              </a:rPr>
              <a:t>0.6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/>
      <p:bldP spid="99352" grpId="0"/>
      <p:bldP spid="993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zh-TW" altLang="en-US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各類型活動所需要的能量消耗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101392" name="Group 16"/>
          <p:cNvGraphicFramePr>
            <a:graphicFrameLocks noGrp="1"/>
          </p:cNvGraphicFramePr>
          <p:nvPr>
            <p:ph type="tbl" idx="1"/>
          </p:nvPr>
        </p:nvGraphicFramePr>
        <p:xfrm>
          <a:off x="468313" y="1341438"/>
          <a:ext cx="8229600" cy="505453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</a:rPr>
              <a:t>接下頁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68313" y="2420938"/>
            <a:ext cx="42481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跳舞</a:t>
            </a:r>
            <a:r>
              <a:rPr lang="zh-TW" altLang="en-US" sz="2800" b="0">
                <a:solidFill>
                  <a:schemeClr val="tx1"/>
                </a:solidFill>
              </a:rPr>
              <a:t>  華爾玆       </a:t>
            </a:r>
            <a:r>
              <a:rPr lang="en-US" altLang="zh-TW" sz="2800" b="0">
                <a:solidFill>
                  <a:srgbClr val="CCFF66"/>
                </a:solidFill>
              </a:rPr>
              <a:t>5.7~7.0</a:t>
            </a:r>
          </a:p>
          <a:p>
            <a:r>
              <a:rPr kumimoji="0" lang="en-US" altLang="zh-TW" sz="2800" b="0">
                <a:solidFill>
                  <a:srgbClr val="CCFF66"/>
                </a:solidFill>
              </a:rPr>
              <a:t>         </a:t>
            </a:r>
            <a:r>
              <a:rPr kumimoji="0" lang="zh-TW" altLang="en-US" sz="2800" b="0">
                <a:solidFill>
                  <a:schemeClr val="tx1"/>
                </a:solidFill>
              </a:rPr>
              <a:t>方</a:t>
            </a:r>
            <a:r>
              <a:rPr lang="zh-TW" altLang="en-US" sz="2800" b="0">
                <a:solidFill>
                  <a:schemeClr val="tx1"/>
                </a:solidFill>
              </a:rPr>
              <a:t>塊舞</a:t>
            </a:r>
            <a:r>
              <a:rPr lang="zh-TW" altLang="en-US" sz="2800" b="0">
                <a:solidFill>
                  <a:srgbClr val="CCFF66"/>
                </a:solidFill>
              </a:rPr>
              <a:t>              </a:t>
            </a:r>
            <a:r>
              <a:rPr lang="en-US" altLang="zh-TW" sz="2800" b="0">
                <a:solidFill>
                  <a:srgbClr val="CCFF66"/>
                </a:solidFill>
              </a:rPr>
              <a:t>7.7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中度</a:t>
            </a:r>
            <a:r>
              <a:rPr lang="en-US" altLang="zh-TW" sz="2800" b="0">
                <a:solidFill>
                  <a:schemeClr val="tx1"/>
                </a:solidFill>
              </a:rPr>
              <a:t>~</a:t>
            </a:r>
            <a:r>
              <a:rPr lang="zh-TW" altLang="en-US" sz="2800" b="0">
                <a:solidFill>
                  <a:schemeClr val="tx1"/>
                </a:solidFill>
              </a:rPr>
              <a:t>激烈 </a:t>
            </a:r>
            <a:r>
              <a:rPr lang="en-US" altLang="zh-TW" sz="2800" b="0">
                <a:solidFill>
                  <a:srgbClr val="CCFF66"/>
                </a:solidFill>
              </a:rPr>
              <a:t>4.2~5.7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68313" y="3860800"/>
            <a:ext cx="424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爬樓梯</a:t>
            </a:r>
            <a:r>
              <a:rPr lang="zh-TW" altLang="en-US" sz="2800" b="0">
                <a:solidFill>
                  <a:schemeClr val="tx1"/>
                </a:solidFill>
              </a:rPr>
              <a:t>  上樓         </a:t>
            </a:r>
            <a:r>
              <a:rPr lang="en-US" altLang="zh-TW" sz="2800" b="0">
                <a:solidFill>
                  <a:srgbClr val="CCFF66"/>
                </a:solidFill>
              </a:rPr>
              <a:t>10~18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 </a:t>
            </a:r>
            <a:r>
              <a:rPr lang="zh-TW" altLang="en-US" sz="2800" b="0">
                <a:solidFill>
                  <a:schemeClr val="tx1"/>
                </a:solidFill>
              </a:rPr>
              <a:t>下樓               </a:t>
            </a:r>
            <a:r>
              <a:rPr lang="en-US" altLang="zh-TW" sz="2800" b="0">
                <a:solidFill>
                  <a:srgbClr val="CCFF66"/>
                </a:solidFill>
              </a:rPr>
              <a:t>7.1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39750" y="4868863"/>
            <a:ext cx="432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爬山</a:t>
            </a:r>
            <a:r>
              <a:rPr lang="zh-TW" altLang="en-US" sz="2800" b="0">
                <a:solidFill>
                  <a:schemeClr val="tx1"/>
                </a:solidFill>
              </a:rPr>
              <a:t>                            </a:t>
            </a:r>
            <a:r>
              <a:rPr lang="en-US" altLang="zh-TW" sz="2800" b="0">
                <a:solidFill>
                  <a:srgbClr val="CCFF66"/>
                </a:solidFill>
              </a:rPr>
              <a:t>10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掃地</a:t>
            </a:r>
            <a:r>
              <a:rPr lang="zh-TW" altLang="en-US" sz="2800" b="0">
                <a:solidFill>
                  <a:schemeClr val="tx1"/>
                </a:solidFill>
              </a:rPr>
              <a:t>                           </a:t>
            </a:r>
            <a:r>
              <a:rPr lang="en-US" altLang="zh-TW" sz="2800" b="0">
                <a:solidFill>
                  <a:srgbClr val="CCFF66"/>
                </a:solidFill>
              </a:rPr>
              <a:t>3.9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拖地</a:t>
            </a:r>
            <a:r>
              <a:rPr lang="zh-TW" altLang="en-US" sz="2800" b="0">
                <a:solidFill>
                  <a:schemeClr val="tx1"/>
                </a:solidFill>
              </a:rPr>
              <a:t>                           </a:t>
            </a:r>
            <a:r>
              <a:rPr lang="en-US" altLang="zh-TW" sz="2800" b="0">
                <a:solidFill>
                  <a:srgbClr val="CCFF66"/>
                </a:solidFill>
              </a:rPr>
              <a:t>4.9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572000" y="2420938"/>
            <a:ext cx="42497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走路</a:t>
            </a:r>
            <a:r>
              <a:rPr lang="zh-TW" altLang="en-US" sz="2800" b="0">
                <a:solidFill>
                  <a:schemeClr val="tx1"/>
                </a:solidFill>
              </a:rPr>
              <a:t>    漫步              </a:t>
            </a:r>
            <a:r>
              <a:rPr lang="en-US" altLang="zh-TW" sz="2800" b="0">
                <a:solidFill>
                  <a:srgbClr val="CCFF66"/>
                </a:solidFill>
              </a:rPr>
              <a:t>3.1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</a:t>
            </a:r>
            <a:r>
              <a:rPr lang="zh-TW" altLang="en-US" sz="2800" b="0">
                <a:solidFill>
                  <a:schemeClr val="tx1"/>
                </a:solidFill>
              </a:rPr>
              <a:t>平路       </a:t>
            </a:r>
            <a:r>
              <a:rPr lang="en-US" altLang="zh-TW" sz="2800" b="0">
                <a:solidFill>
                  <a:srgbClr val="CCFF66"/>
                </a:solidFill>
              </a:rPr>
              <a:t>5.6~7.0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</a:t>
            </a:r>
            <a:r>
              <a:rPr lang="zh-TW" altLang="en-US" sz="2800" b="0">
                <a:solidFill>
                  <a:schemeClr val="tx1"/>
                </a:solidFill>
              </a:rPr>
              <a:t>上坡           </a:t>
            </a:r>
            <a:r>
              <a:rPr lang="en-US" altLang="zh-TW" sz="2800" b="0">
                <a:solidFill>
                  <a:srgbClr val="CCFF66"/>
                </a:solidFill>
              </a:rPr>
              <a:t>8~15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</a:t>
            </a:r>
            <a:r>
              <a:rPr lang="zh-TW" altLang="en-US" sz="2800" b="0">
                <a:solidFill>
                  <a:schemeClr val="tx1"/>
                </a:solidFill>
              </a:rPr>
              <a:t>（</a:t>
            </a:r>
            <a:r>
              <a:rPr lang="en-US" altLang="zh-TW" sz="2800" b="0">
                <a:solidFill>
                  <a:schemeClr val="tx1"/>
                </a:solidFill>
              </a:rPr>
              <a:t>5~15°</a:t>
            </a:r>
            <a:r>
              <a:rPr lang="zh-TW" altLang="en-US" sz="2800" b="0">
                <a:solidFill>
                  <a:schemeClr val="tx1"/>
                </a:solidFill>
              </a:rPr>
              <a:t>）</a:t>
            </a:r>
          </a:p>
          <a:p>
            <a:r>
              <a:rPr lang="zh-TW" altLang="en-US" sz="2800" b="0">
                <a:solidFill>
                  <a:schemeClr val="tx1"/>
                </a:solidFill>
              </a:rPr>
              <a:t>           下坡              </a:t>
            </a:r>
            <a:r>
              <a:rPr lang="en-US" altLang="zh-TW" sz="2800" b="0">
                <a:solidFill>
                  <a:srgbClr val="CCFF66"/>
                </a:solidFill>
              </a:rPr>
              <a:t>3.5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（</a:t>
            </a:r>
            <a:r>
              <a:rPr lang="en-US" altLang="zh-TW" sz="2800" b="0">
                <a:solidFill>
                  <a:schemeClr val="tx1"/>
                </a:solidFill>
              </a:rPr>
              <a:t>5~10°</a:t>
            </a:r>
            <a:r>
              <a:rPr lang="zh-TW" altLang="en-US" sz="2800" b="0">
                <a:solidFill>
                  <a:schemeClr val="tx1"/>
                </a:solidFill>
              </a:rPr>
              <a:t>）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4" grpId="0"/>
      <p:bldP spid="101395" grpId="0"/>
      <p:bldP spid="1013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zh-TW" altLang="en-US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各類型活動所需要的能量消耗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102420" name="Group 20"/>
          <p:cNvGraphicFramePr>
            <a:graphicFrameLocks noGrp="1"/>
          </p:cNvGraphicFramePr>
          <p:nvPr>
            <p:ph type="tbl" idx="1"/>
          </p:nvPr>
        </p:nvGraphicFramePr>
        <p:xfrm>
          <a:off x="468313" y="1341438"/>
          <a:ext cx="8229600" cy="505453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6948488" y="59499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</a:rPr>
              <a:t>接下頁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39750" y="2492375"/>
            <a:ext cx="41767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游泳</a:t>
            </a:r>
            <a:r>
              <a:rPr lang="zh-TW" altLang="en-US" sz="2800" b="0">
                <a:solidFill>
                  <a:schemeClr val="tx1"/>
                </a:solidFill>
              </a:rPr>
              <a:t>  捷式         </a:t>
            </a:r>
            <a:r>
              <a:rPr lang="en-US" altLang="zh-TW" sz="2800" b="0">
                <a:solidFill>
                  <a:srgbClr val="CCFF66"/>
                </a:solidFill>
              </a:rPr>
              <a:t>6~12.5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仰式         </a:t>
            </a:r>
            <a:r>
              <a:rPr lang="en-US" altLang="zh-TW" sz="2800" b="0">
                <a:solidFill>
                  <a:srgbClr val="CCFF66"/>
                </a:solidFill>
              </a:rPr>
              <a:t>6~12.5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蝶式             </a:t>
            </a:r>
            <a:r>
              <a:rPr lang="en-US" altLang="zh-TW" sz="2800" b="0">
                <a:solidFill>
                  <a:srgbClr val="CCFF66"/>
                </a:solidFill>
              </a:rPr>
              <a:t>14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</a:t>
            </a:r>
            <a:r>
              <a:rPr lang="zh-TW" altLang="en-US" sz="2800" b="0">
                <a:solidFill>
                  <a:schemeClr val="tx1"/>
                </a:solidFill>
              </a:rPr>
              <a:t>隨意               </a:t>
            </a:r>
            <a:r>
              <a:rPr lang="en-US" altLang="zh-TW" sz="2800" b="0">
                <a:solidFill>
                  <a:srgbClr val="CCFF66"/>
                </a:solidFill>
              </a:rPr>
              <a:t>6.0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39750" y="4508500"/>
            <a:ext cx="4105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騎單車</a:t>
            </a:r>
            <a:r>
              <a:rPr lang="zh-TW" altLang="en-US" sz="2800" b="0">
                <a:solidFill>
                  <a:schemeClr val="tx1"/>
                </a:solidFill>
              </a:rPr>
              <a:t> </a:t>
            </a:r>
            <a:r>
              <a:rPr lang="en-US" altLang="zh-TW" sz="2800" b="0">
                <a:solidFill>
                  <a:schemeClr val="tx1"/>
                </a:solidFill>
              </a:rPr>
              <a:t>21km/hr      </a:t>
            </a:r>
            <a:r>
              <a:rPr lang="en-US" altLang="zh-TW" sz="2800" b="0">
                <a:solidFill>
                  <a:srgbClr val="CCFF66"/>
                </a:solidFill>
              </a:rPr>
              <a:t>5.0</a:t>
            </a:r>
          </a:p>
          <a:p>
            <a:r>
              <a:rPr lang="en-US" altLang="zh-TW" sz="2800" b="0">
                <a:solidFill>
                  <a:srgbClr val="CCFF66"/>
                </a:solidFill>
              </a:rPr>
              <a:t>            </a:t>
            </a:r>
            <a:r>
              <a:rPr lang="en-US" altLang="zh-TW" sz="2800" b="0">
                <a:solidFill>
                  <a:schemeClr val="tx1"/>
                </a:solidFill>
              </a:rPr>
              <a:t>27km/hr</a:t>
            </a:r>
            <a:r>
              <a:rPr lang="en-US" altLang="zh-TW" sz="2800" b="0">
                <a:solidFill>
                  <a:srgbClr val="CCFF66"/>
                </a:solidFill>
              </a:rPr>
              <a:t>      6.8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 34km/hr    </a:t>
            </a:r>
            <a:r>
              <a:rPr lang="en-US" altLang="zh-TW" sz="2800" b="0">
                <a:solidFill>
                  <a:srgbClr val="CCFF66"/>
                </a:solidFill>
              </a:rPr>
              <a:t>11.0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   40km/hr    </a:t>
            </a:r>
            <a:r>
              <a:rPr lang="en-US" altLang="zh-TW" sz="2800" b="0">
                <a:solidFill>
                  <a:srgbClr val="CCFF66"/>
                </a:solidFill>
              </a:rPr>
              <a:t>17.6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4572000" y="2492375"/>
            <a:ext cx="43926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跑步</a:t>
            </a:r>
            <a:r>
              <a:rPr lang="zh-TW" altLang="en-US" sz="2800" b="0">
                <a:solidFill>
                  <a:schemeClr val="tx1"/>
                </a:solidFill>
              </a:rPr>
              <a:t>   </a:t>
            </a:r>
            <a:r>
              <a:rPr lang="en-US" altLang="zh-TW" sz="2800" b="0">
                <a:solidFill>
                  <a:schemeClr val="tx1"/>
                </a:solidFill>
              </a:rPr>
              <a:t>8km/hr         </a:t>
            </a:r>
            <a:r>
              <a:rPr lang="en-US" altLang="zh-TW" sz="2800" b="0">
                <a:solidFill>
                  <a:srgbClr val="CCFF66"/>
                </a:solidFill>
              </a:rPr>
              <a:t>10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12km/hr        </a:t>
            </a:r>
            <a:r>
              <a:rPr lang="en-US" altLang="zh-TW" sz="2800" b="0">
                <a:solidFill>
                  <a:srgbClr val="CCFF66"/>
                </a:solidFill>
              </a:rPr>
              <a:t>15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16km/hr        </a:t>
            </a:r>
            <a:r>
              <a:rPr lang="en-US" altLang="zh-TW" sz="2800" b="0">
                <a:solidFill>
                  <a:srgbClr val="CCFF66"/>
                </a:solidFill>
              </a:rPr>
              <a:t>20</a:t>
            </a:r>
          </a:p>
          <a:p>
            <a:r>
              <a:rPr lang="en-US" altLang="zh-TW" sz="2800" b="0">
                <a:solidFill>
                  <a:schemeClr val="tx1"/>
                </a:solidFill>
              </a:rPr>
              <a:t>         20km/hr        </a:t>
            </a:r>
            <a:r>
              <a:rPr lang="en-US" altLang="zh-TW" sz="2800" b="0">
                <a:solidFill>
                  <a:srgbClr val="CCFF66"/>
                </a:solidFill>
              </a:rPr>
              <a:t>25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4643438" y="4437063"/>
            <a:ext cx="42132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高爾夫</a:t>
            </a:r>
            <a:r>
              <a:rPr lang="zh-TW" altLang="en-US" sz="2800" b="0">
                <a:solidFill>
                  <a:schemeClr val="tx1"/>
                </a:solidFill>
              </a:rPr>
              <a:t>              </a:t>
            </a:r>
            <a:r>
              <a:rPr lang="en-US" altLang="zh-TW" sz="2800" b="0">
                <a:solidFill>
                  <a:srgbClr val="CCFF66"/>
                </a:solidFill>
              </a:rPr>
              <a:t>3.7~5.0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划船</a:t>
            </a:r>
            <a:r>
              <a:rPr lang="zh-TW" altLang="en-US" sz="2800" b="0">
                <a:solidFill>
                  <a:schemeClr val="tx1"/>
                </a:solidFill>
              </a:rPr>
              <a:t>                 </a:t>
            </a:r>
            <a:r>
              <a:rPr lang="en-US" altLang="zh-TW" sz="2800" b="0">
                <a:solidFill>
                  <a:srgbClr val="CCFF66"/>
                </a:solidFill>
              </a:rPr>
              <a:t>5.0~15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跳繩</a:t>
            </a:r>
            <a:r>
              <a:rPr lang="zh-TW" altLang="en-US" sz="2800" b="0">
                <a:solidFill>
                  <a:schemeClr val="tx1"/>
                </a:solidFill>
              </a:rPr>
              <a:t>                  </a:t>
            </a:r>
            <a:r>
              <a:rPr lang="en-US" altLang="zh-TW" sz="2800" b="0">
                <a:solidFill>
                  <a:srgbClr val="CCFF66"/>
                </a:solidFill>
              </a:rPr>
              <a:t>10~15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/>
      <p:bldP spid="102422" grpId="0"/>
      <p:bldP spid="102423" grpId="0"/>
      <p:bldP spid="1024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r>
              <a:rPr lang="zh-TW" altLang="en-US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32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各類型活動所需要的能量消耗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103440" name="Group 16"/>
          <p:cNvGraphicFramePr>
            <a:graphicFrameLocks noGrp="1"/>
          </p:cNvGraphicFramePr>
          <p:nvPr>
            <p:ph type="tbl" idx="1"/>
          </p:nvPr>
        </p:nvGraphicFramePr>
        <p:xfrm>
          <a:off x="468313" y="1484313"/>
          <a:ext cx="8229600" cy="367182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活動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程度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能量消耗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                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Kcal/kg/hr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中圓體" pitchFamily="49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66"/>
                        </a:solidFill>
                        <a:effectLst/>
                        <a:latin typeface="Arial" charset="0"/>
                        <a:ea typeface="華康中圓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468313" y="5445125"/>
            <a:ext cx="799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1600"/>
              <a:t>資料來源：</a:t>
            </a:r>
          </a:p>
          <a:p>
            <a:r>
              <a:rPr lang="en-US" altLang="zh-TW" sz="1600"/>
              <a:t>1.Whitney,E.N.et al</a:t>
            </a:r>
            <a:r>
              <a:rPr lang="zh-TW" altLang="en-US" sz="1600"/>
              <a:t>（</a:t>
            </a:r>
            <a:r>
              <a:rPr lang="en-US" altLang="zh-TW" sz="1600"/>
              <a:t>1990</a:t>
            </a:r>
            <a:r>
              <a:rPr lang="zh-TW" altLang="en-US" sz="1600"/>
              <a:t>）</a:t>
            </a:r>
            <a:r>
              <a:rPr lang="en-US" altLang="zh-TW" sz="1600" u="sng"/>
              <a:t>Understanding Nutrition</a:t>
            </a:r>
            <a:r>
              <a:rPr lang="zh-TW" altLang="en-US" sz="1600"/>
              <a:t>（</a:t>
            </a:r>
            <a:r>
              <a:rPr lang="en-US" altLang="zh-TW" sz="1600"/>
              <a:t>5th ed .,p.355</a:t>
            </a:r>
            <a:r>
              <a:rPr lang="zh-TW" altLang="en-US" sz="1600"/>
              <a:t>）</a:t>
            </a:r>
            <a:r>
              <a:rPr lang="en-US" altLang="zh-TW" sz="1600"/>
              <a:t>.New York:West</a:t>
            </a:r>
          </a:p>
          <a:p>
            <a:r>
              <a:rPr lang="en-US" altLang="zh-TW" sz="1600"/>
              <a:t>2.</a:t>
            </a:r>
            <a:r>
              <a:rPr lang="zh-TW" altLang="en-US" sz="1600"/>
              <a:t>行政院衛生署（民國</a:t>
            </a:r>
            <a:r>
              <a:rPr lang="en-US" altLang="zh-TW" sz="1600"/>
              <a:t>86</a:t>
            </a:r>
            <a:r>
              <a:rPr lang="zh-TW" altLang="en-US" sz="1600"/>
              <a:t>）中華民國飲食手冊（三版）台北：行政院衛生署。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39750" y="2565400"/>
            <a:ext cx="43195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柔軟體操                  </a:t>
            </a:r>
            <a:r>
              <a:rPr lang="en-US" altLang="zh-TW" sz="2800" b="0">
                <a:solidFill>
                  <a:srgbClr val="CCFF66"/>
                </a:solidFill>
              </a:rPr>
              <a:t>5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溜冰                </a:t>
            </a:r>
            <a:r>
              <a:rPr lang="en-US" altLang="zh-TW" sz="2800" b="0">
                <a:solidFill>
                  <a:srgbClr val="CCFF66"/>
                </a:solidFill>
              </a:rPr>
              <a:t>5.0~15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39750" y="3429000"/>
            <a:ext cx="36718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排球               </a:t>
            </a:r>
            <a:r>
              <a:rPr lang="en-US" altLang="zh-TW" sz="2800" b="0">
                <a:solidFill>
                  <a:srgbClr val="CCFF66"/>
                </a:solidFill>
              </a:rPr>
              <a:t>3.5~8.0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羽球                </a:t>
            </a:r>
            <a:r>
              <a:rPr lang="en-US" altLang="zh-TW" sz="2800" b="0">
                <a:solidFill>
                  <a:srgbClr val="CCFF66"/>
                </a:solidFill>
              </a:rPr>
              <a:t>5.0~10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足球                         </a:t>
            </a:r>
            <a:r>
              <a:rPr lang="en-US" altLang="zh-TW" sz="2800" b="0">
                <a:solidFill>
                  <a:srgbClr val="CCFF66"/>
                </a:solidFill>
              </a:rPr>
              <a:t>9</a:t>
            </a:r>
          </a:p>
          <a:p>
            <a:pPr>
              <a:spcBef>
                <a:spcPct val="50000"/>
              </a:spcBef>
            </a:pPr>
            <a:endParaRPr lang="en-US" altLang="zh-TW" sz="2800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4643438" y="2565400"/>
            <a:ext cx="4103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>
                <a:solidFill>
                  <a:srgbClr val="66FF66"/>
                </a:solidFill>
              </a:rPr>
              <a:t>棒球                           </a:t>
            </a:r>
            <a:r>
              <a:rPr lang="en-US" altLang="zh-TW" sz="2800" b="0">
                <a:solidFill>
                  <a:srgbClr val="CCFF66"/>
                </a:solidFill>
              </a:rPr>
              <a:t>5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籃球                 </a:t>
            </a:r>
            <a:r>
              <a:rPr lang="en-US" altLang="zh-TW" sz="2800" b="0">
                <a:solidFill>
                  <a:srgbClr val="CCFF66"/>
                </a:solidFill>
              </a:rPr>
              <a:t>6.0~9.0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網球                 </a:t>
            </a:r>
            <a:r>
              <a:rPr lang="en-US" altLang="zh-TW" sz="2800" b="0">
                <a:solidFill>
                  <a:srgbClr val="CCFF66"/>
                </a:solidFill>
              </a:rPr>
              <a:t>7.0~11</a:t>
            </a:r>
          </a:p>
          <a:p>
            <a:r>
              <a:rPr lang="zh-TW" altLang="en-US" sz="2800" b="0">
                <a:solidFill>
                  <a:srgbClr val="66FF66"/>
                </a:solidFill>
              </a:rPr>
              <a:t>桌球                 </a:t>
            </a:r>
            <a:r>
              <a:rPr lang="en-US" altLang="zh-TW" sz="2800" b="0">
                <a:solidFill>
                  <a:srgbClr val="CCFF66"/>
                </a:solidFill>
              </a:rPr>
              <a:t>5.0~7.0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2" grpId="0"/>
      <p:bldP spid="103443" grpId="0"/>
      <p:bldP spid="1034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營養的補充</a:t>
            </a:r>
            <a:r>
              <a:rPr lang="zh-TW" altLang="en-US" sz="6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4400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一、運動後的營養補充著重於三 方面：</a:t>
            </a:r>
          </a:p>
          <a:p>
            <a:pPr>
              <a:buFont typeface="Wingdings" pitchFamily="2" charset="2"/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補充因流汗而損失的水份</a:t>
            </a:r>
          </a:p>
          <a:p>
            <a:pPr>
              <a:buFont typeface="Wingdings" pitchFamily="2" charset="2"/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補充運動中消耗的肝醣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glycogen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buFont typeface="Wingdings" pitchFamily="2" charset="2"/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修復受傷的肌肉和組織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drink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4293096"/>
            <a:ext cx="3024336" cy="2266994"/>
          </a:xfrm>
          <a:noFill/>
          <a:ln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水的補充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4359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劇烈運動會導致大量的水份經由和水流失，脫水會影響運動表現，即使流失體重</a:t>
            </a:r>
            <a:r>
              <a:rPr lang="en-US" altLang="zh-TW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1﹪</a:t>
            </a:r>
            <a:r>
              <a:rPr lang="zh-TW" altLang="en-US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的水份，體溫會變得更高，比較容易疲勞。而損失體重</a:t>
            </a:r>
            <a:r>
              <a:rPr lang="en-US" altLang="zh-TW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3﹪</a:t>
            </a:r>
            <a:r>
              <a:rPr lang="zh-TW" altLang="en-US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的水份，就會顯著的影響運動表現。即使在運動中就已經補充水份，但是通常都少於流失的量，因此在運動後，絕大部分的人都處於不同程度的缺水狀態，需要積極的補充水份。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無氧運動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341438"/>
            <a:ext cx="6994525" cy="158273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4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ATP-PC</a:t>
            </a:r>
            <a:r>
              <a:rPr lang="zh-TW" altLang="en-US" sz="4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sz="4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4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乳酸系統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40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短時間高強度的運動項目</a:t>
            </a:r>
            <a:r>
              <a:rPr lang="en-US" altLang="zh-TW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..</a:t>
            </a:r>
            <a:endParaRPr kumimoji="0" lang="en-US" altLang="zh-TW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7355" name="Picture 11" descr="run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72000"/>
            <a:ext cx="3203575" cy="2286000"/>
          </a:xfrm>
          <a:noFill/>
          <a:ln/>
        </p:spPr>
      </p:pic>
      <p:pic>
        <p:nvPicPr>
          <p:cNvPr id="57358" name="Picture 14" descr="sw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860800"/>
            <a:ext cx="2879725" cy="2232025"/>
          </a:xfrm>
          <a:prstGeom prst="rect">
            <a:avLst/>
          </a:prstGeom>
          <a:noFill/>
        </p:spPr>
      </p:pic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4572000" y="4365625"/>
            <a:ext cx="2452688" cy="2492375"/>
            <a:chOff x="2154" y="2750"/>
            <a:chExt cx="1545" cy="1570"/>
          </a:xfrm>
        </p:grpSpPr>
        <p:sp>
          <p:nvSpPr>
            <p:cNvPr id="57359" name="Oval 15"/>
            <p:cNvSpPr>
              <a:spLocks noChangeArrowheads="1"/>
            </p:cNvSpPr>
            <p:nvPr/>
          </p:nvSpPr>
          <p:spPr bwMode="auto">
            <a:xfrm>
              <a:off x="2154" y="3748"/>
              <a:ext cx="596" cy="52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57351" name="Picture 7" descr="byc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50"/>
              <a:ext cx="1545" cy="157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979613" y="2997200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Ex.</a:t>
            </a: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田徑項目的</a:t>
            </a:r>
            <a:r>
              <a:rPr kumimoji="0" lang="en-US" altLang="zh-TW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公尺衝刺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555875" y="3500438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游泳</a:t>
            </a:r>
            <a:r>
              <a:rPr kumimoji="0" lang="en-US" altLang="zh-TW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公尺自由式衝刺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2555875" y="4005263"/>
            <a:ext cx="5329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自行車</a:t>
            </a:r>
            <a:r>
              <a:rPr kumimoji="0" lang="en-US" altLang="zh-TW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1000</a:t>
            </a: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公尺計時賽</a:t>
            </a:r>
            <a:r>
              <a:rPr kumimoji="0" lang="en-US" altLang="zh-TW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kumimoji="0" lang="zh-TW" altLang="en-US" sz="3200" b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等 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06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/>
      <p:bldP spid="57362" grpId="0"/>
      <p:bldP spid="573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醣類的補充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肝醣是運動時的主要能量來源之一，存在於肌肉和肝臟中。肌肉中的肝醣只能供給肌肉細胞所用，而肝臟中的肝醣可以以葡萄糖的形式釋放到血液中，供給肌肉以及身體其他器官所需。體內肝醣存量不足以應付運動所需是造成疲勞、運動表現降低、無法持續運動的原因之一，運動後體內的肝醣存量顯著的降低，若是沒有積極的補充，下次運動時的表現會受到肝醣不足的影響而降低。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948488" y="59499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運動後的兩小時內，身體合成肝醣的效率最高，兩小時後則恢復到平時的水準，因此如果運動後迅速補充醣類，就可以利用這段自然的高效率時段，迅速補充體內消耗的肝醣。</a:t>
            </a:r>
          </a:p>
          <a:p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在運動後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分鐘之內吃進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克的醣類（大約是每公斤體重需要補充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克醣類），然後每兩小時再吃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克的醣類，正餐以及其他運動時間的飲食也應該以富含醣類的食物為主。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bodybuildin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3212976"/>
            <a:ext cx="2035982" cy="3645024"/>
          </a:xfrm>
          <a:noFill/>
          <a:ln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肌肉和組織的修補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800" dirty="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運動後的酸痛部分是來自於受傷的肌肉組織，身體接觸性的運動，例如籃球、足球，會造成更多肌肉損傷。運動後迅速的補充蛋白質有助於修復受傷肌肉和組織，受傷的肌肉合成和儲存肝醣的效率也會降低，因此參予身體接觸性運動，需要補充更多的醣類，也更需要把握運動後兩小時的高效率期間，有效的補充體內消耗掉的肝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zh-TW" altLang="en-US" sz="4800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二、運動後適合食用的食物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以下列出含有</a:t>
            </a:r>
            <a:r>
              <a:rPr lang="en-US" altLang="zh-TW" sz="240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40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克醣類的食物，各人依照不同習慣或喜好，以及需要的量來選擇適合的食物，或加以組合變化。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800  ---  1000  ml </a:t>
            </a: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運動飲料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500 ml </a:t>
            </a: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純果汁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兩片麵包加很多果醬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一個布丁加一個蘋果或香蕉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三個水果（蘋果、香蕉、橘子等）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6 --- 10 </a:t>
            </a: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片餅乾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兩個水果加一杯牛奶＊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兩片麵包加肉鬆＊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兩片麵包加一個優格（</a:t>
            </a:r>
            <a:r>
              <a:rPr lang="en-US" altLang="zh-TW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yogurt</a:t>
            </a: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）或是優格乳＊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兩個水果加一個優格＊</a:t>
            </a:r>
          </a:p>
          <a:p>
            <a:pPr>
              <a:lnSpc>
                <a:spcPct val="80000"/>
              </a:lnSpc>
            </a:pPr>
            <a:r>
              <a:rPr lang="zh-TW" altLang="en-US" sz="24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液體營養補充品＊   </a:t>
            </a:r>
            <a:r>
              <a:rPr lang="en-US" altLang="zh-TW" sz="1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【 </a:t>
            </a:r>
            <a:r>
              <a:rPr lang="zh-TW" altLang="en-US" sz="1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＊ 表示同時含有</a:t>
            </a:r>
            <a:r>
              <a:rPr lang="en-US" altLang="zh-TW" sz="1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克以上蛋白質 </a:t>
            </a:r>
            <a:r>
              <a:rPr lang="en-US" altLang="zh-TW" sz="1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4" name="Picture 12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3138488" cy="3357562"/>
          </a:xfrm>
          <a:prstGeom prst="rect">
            <a:avLst/>
          </a:prstGeom>
          <a:noFill/>
        </p:spPr>
      </p:pic>
      <p:pic>
        <p:nvPicPr>
          <p:cNvPr id="110601" name="Picture 9" descr="7-up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4221163"/>
            <a:ext cx="1511300" cy="2447925"/>
          </a:xfrm>
          <a:noFill/>
          <a:ln/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三、運動後應該避免的食物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rgbClr val="6699FF"/>
                </a:solidFill>
                <a:latin typeface="標楷體" pitchFamily="65" charset="-120"/>
                <a:ea typeface="標楷體" pitchFamily="65" charset="-120"/>
              </a:rPr>
              <a:t>運動後應該避免飲用含有咖啡因的飲料</a:t>
            </a:r>
          </a:p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rgbClr val="CCFF66"/>
                </a:solidFill>
                <a:latin typeface="標楷體" pitchFamily="65" charset="-120"/>
                <a:ea typeface="標楷體" pitchFamily="65" charset="-120"/>
              </a:rPr>
              <a:t>例如：咖啡、汽水、茶等，因為咖啡因有利尿作用，會減緩體內水份的補充。因此雖然汽水也可以提供水份和醣類，但依然不是適合的運動後飲料。</a:t>
            </a:r>
          </a:p>
        </p:txBody>
      </p:sp>
      <p:pic>
        <p:nvPicPr>
          <p:cNvPr id="110598" name="Picture 6" descr="coffe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4149725"/>
            <a:ext cx="1800225" cy="1354138"/>
          </a:xfrm>
          <a:noFill/>
          <a:ln/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419475" y="5084763"/>
            <a:ext cx="5184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資料來源     食用營養學    華杏出版社</a:t>
            </a:r>
          </a:p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                  營養師           張振崗提供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 習 單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  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教學單元：運動與營養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1~4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每題</a:t>
            </a: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分   請勾選       ＊</a:t>
            </a: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5~8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每題</a:t>
            </a: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分   請作答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運動時的主要能量來源？ 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□蛋白質  □醣類  □脂肪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劇烈運動會導致大量的流失？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□維他命   □水  □礦物質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運動後的幾小時內，身體合成肝醣的效率最高？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小時   □ 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小時   □ 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小時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運動後的營養補充著重於？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□ 水、醣類、蛋白質    □ 咖啡、蛋糕、巧克力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運動後應該避免飲用哪些飲料？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請舉例</a:t>
            </a:r>
            <a:r>
              <a:rPr lang="zh-TW" altLang="en-US" sz="2200" u="sng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                    。</a:t>
            </a:r>
            <a:endParaRPr lang="zh-TW" altLang="en-US" sz="220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請算出你個人一天的基本能量消耗？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體適能檢測項目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〈5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〉 </a:t>
            </a:r>
            <a:r>
              <a:rPr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？本學期體育課測驗哪些項目？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kumimoji="0" lang="zh-TW" altLang="en-US" sz="220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我對體育課的期待與心得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6" name="Picture 8" descr="theen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0350"/>
            <a:ext cx="8218488" cy="6164263"/>
          </a:xfrm>
          <a:noFill/>
          <a:ln/>
        </p:spPr>
      </p:pic>
      <p:pic>
        <p:nvPicPr>
          <p:cNvPr id="135180" name="Picture 12" descr="the-en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33825"/>
            <a:ext cx="7345363" cy="2381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不要忘記ㄛ</a:t>
            </a:r>
            <a:r>
              <a:rPr lang="en-US" altLang="zh-TW" sz="660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240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每天所需要消耗的能量</a:t>
            </a:r>
          </a:p>
          <a:p>
            <a:pPr>
              <a:buFont typeface="Wingdings" pitchFamily="2" charset="2"/>
              <a:buNone/>
            </a:pP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＝</a:t>
            </a:r>
            <a:r>
              <a:rPr lang="en-US" altLang="zh-TW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大卡</a:t>
            </a:r>
            <a:r>
              <a:rPr lang="en-US" altLang="zh-TW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×24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體重</a:t>
            </a:r>
          </a:p>
          <a:p>
            <a:pPr>
              <a:buFont typeface="Wingdings" pitchFamily="2" charset="2"/>
              <a:buNone/>
            </a:pPr>
            <a:r>
              <a:rPr lang="zh-TW" altLang="en-US" sz="48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（基本能量消耗）</a:t>
            </a:r>
          </a:p>
          <a:p>
            <a:pPr>
              <a:buFont typeface="Wingdings" pitchFamily="2" charset="2"/>
              <a:buNone/>
            </a:pPr>
            <a:endParaRPr lang="en-US" altLang="zh-TW" sz="48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  <p:bldP spid="13619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有氧運動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557338"/>
            <a:ext cx="7786687" cy="4530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40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sz="40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低強度、長時間的運動項目</a:t>
            </a:r>
            <a:r>
              <a:rPr lang="en-US" altLang="zh-TW" sz="4000" b="1" dirty="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..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例如：田徑項目的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公尺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    游泳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公尺自由式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          自行車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公里計時賽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		   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分鐘以上的慢跑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		   有氧舞蹈等</a:t>
            </a:r>
            <a:r>
              <a:rPr lang="en-US" altLang="zh-TW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..</a:t>
            </a:r>
          </a:p>
        </p:txBody>
      </p:sp>
      <p:pic>
        <p:nvPicPr>
          <p:cNvPr id="58373" name="Picture 5" descr="manrun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4078288"/>
            <a:ext cx="2495550" cy="2779712"/>
          </a:xfrm>
          <a:noFill/>
          <a:ln/>
        </p:spPr>
      </p:pic>
      <p:pic>
        <p:nvPicPr>
          <p:cNvPr id="58376" name="Picture 8" descr="boyswim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5373688"/>
            <a:ext cx="2562225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78035E-7 L -0.60104 -0.01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solidFill>
                  <a:srgbClr val="66FF66"/>
                </a:solidFill>
                <a:latin typeface="標楷體" pitchFamily="65" charset="-120"/>
                <a:ea typeface="標楷體" pitchFamily="65" charset="-120"/>
              </a:rPr>
              <a:t>貳、運動與營養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57338"/>
            <a:ext cx="7067550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一、運動能量的來源：</a:t>
            </a:r>
            <a:r>
              <a:rPr lang="zh-TW" altLang="en-US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運動能量源自於食物</a:t>
            </a:r>
            <a:r>
              <a:rPr lang="zh-TW" altLang="en-US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二、需要營養的目的：</a:t>
            </a:r>
          </a:p>
          <a:p>
            <a:pPr marL="990600" lvl="1" indent="-533400">
              <a:lnSpc>
                <a:spcPct val="80000"/>
              </a:lnSpc>
            </a:pPr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生長發育 </a:t>
            </a:r>
          </a:p>
          <a:p>
            <a:pPr marL="990600" lvl="1" indent="-533400">
              <a:lnSpc>
                <a:spcPct val="80000"/>
              </a:lnSpc>
            </a:pPr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調整生理機能 </a:t>
            </a:r>
          </a:p>
          <a:p>
            <a:pPr marL="990600" lvl="1" indent="-533400">
              <a:lnSpc>
                <a:spcPct val="80000"/>
              </a:lnSpc>
            </a:pPr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修補組織 </a:t>
            </a:r>
          </a:p>
          <a:p>
            <a:pPr marL="990600" lvl="1" indent="-533400">
              <a:lnSpc>
                <a:spcPct val="80000"/>
              </a:lnSpc>
            </a:pPr>
            <a:r>
              <a:rPr lang="zh-TW" altLang="en-US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增加免疫功能等 </a:t>
            </a:r>
            <a:r>
              <a:rPr lang="en-US" altLang="zh-TW" sz="320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  <p:pic>
        <p:nvPicPr>
          <p:cNvPr id="59398" name="Picture 6" descr="eatwatermal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2924175"/>
            <a:ext cx="1657350" cy="1636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04137" cy="15128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400" b="1">
                <a:solidFill>
                  <a:srgbClr val="99FF99"/>
                </a:solidFill>
                <a:latin typeface="標楷體" pitchFamily="65" charset="-120"/>
                <a:ea typeface="標楷體" pitchFamily="65" charset="-120"/>
              </a:rPr>
              <a:t>三、營養素的種類：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營養素大致可分為</a:t>
            </a:r>
            <a:r>
              <a:rPr lang="en-US" altLang="zh-TW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大營養素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7848600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2800" b="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● </a:t>
            </a:r>
            <a:r>
              <a:rPr lang="zh-TW" altLang="en-US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熱量營養素</a:t>
            </a:r>
            <a:r>
              <a:rPr lang="en-US" altLang="zh-TW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在人體內會產生熱量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醣</a:t>
            </a:r>
            <a:r>
              <a:rPr lang="zh-TW" altLang="en-US" b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類  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蛋白質  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脂肪</a:t>
            </a:r>
            <a:endParaRPr lang="en-US" altLang="zh-TW" b="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55650" y="3716338"/>
            <a:ext cx="756126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(4</a:t>
            </a:r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(4</a:t>
            </a:r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b="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zh-TW" altLang="en-US" b="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熱量營養素</a:t>
            </a:r>
            <a:r>
              <a:rPr lang="en-US" altLang="zh-TW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0" dirty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不會產生熱量</a:t>
            </a:r>
          </a:p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維生素 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礦物質 </a:t>
            </a:r>
            <a:r>
              <a:rPr lang="en-US" altLang="zh-TW" b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66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醣類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6985000" cy="29083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是主要熱量來源，每天所需的熱量應有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60 ~ 65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％來自於醣類。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醣類又叫做「碳水化合物」包含單醣、雙醣及多醣。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b="1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食物中的葡萄糖、果糖、蔗糖很容易消化，讓身體快速得到熱量。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948488" y="57340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接下頁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華康中圓體"/>
        <a:cs typeface=""/>
      </a:majorFont>
      <a:minorFont>
        <a:latin typeface="Arial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rgbClr val="99FF99"/>
            </a:solidFill>
            <a:effectLst/>
            <a:latin typeface="Arial" charset="0"/>
            <a:ea typeface="華康中圓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1" i="0" u="none" strike="noStrike" cap="none" normalizeH="0" baseline="0" smtClean="0">
            <a:ln>
              <a:noFill/>
            </a:ln>
            <a:solidFill>
              <a:srgbClr val="99FF99"/>
            </a:solidFill>
            <a:effectLst/>
            <a:latin typeface="Arial" charset="0"/>
            <a:ea typeface="華康中圓體" pitchFamily="49" charset="-12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1207</TotalTime>
  <Words>3190</Words>
  <Application>Microsoft Office PowerPoint</Application>
  <PresentationFormat>如螢幕大小 (4:3)</PresentationFormat>
  <Paragraphs>385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3" baseType="lpstr">
      <vt:lpstr>Arial</vt:lpstr>
      <vt:lpstr>新細明體</vt:lpstr>
      <vt:lpstr>華康中圓體</vt:lpstr>
      <vt:lpstr>Times New Roman</vt:lpstr>
      <vt:lpstr>Wingdings</vt:lpstr>
      <vt:lpstr>Orbit</vt:lpstr>
      <vt:lpstr>新北市海山高中體育科</vt:lpstr>
      <vt:lpstr>投影片 2</vt:lpstr>
      <vt:lpstr>運動生理與運動營養 </vt:lpstr>
      <vt:lpstr>壹、運動生理學</vt:lpstr>
      <vt:lpstr>無氧運動</vt:lpstr>
      <vt:lpstr>有氧運動</vt:lpstr>
      <vt:lpstr>貳、運動與營養</vt:lpstr>
      <vt:lpstr>投影片 8</vt:lpstr>
      <vt:lpstr>(一).醣類</vt:lpstr>
      <vt:lpstr>(一).醣類</vt:lpstr>
      <vt:lpstr>＊ 醣類的主要功用： </vt:lpstr>
      <vt:lpstr>(二).蛋白質： </vt:lpstr>
      <vt:lpstr>(二).蛋白質： </vt:lpstr>
      <vt:lpstr>（三）、脂肪：</vt:lpstr>
      <vt:lpstr>（四）、維生素： </vt:lpstr>
      <vt:lpstr>維生素B群</vt:lpstr>
      <vt:lpstr>維生素B1</vt:lpstr>
      <vt:lpstr>維生素B2</vt:lpstr>
      <vt:lpstr>菸鹼酸： </vt:lpstr>
      <vt:lpstr>葉酸  ： </vt:lpstr>
      <vt:lpstr>維生素C： </vt:lpstr>
      <vt:lpstr>維生素A： </vt:lpstr>
      <vt:lpstr>維生素D： </vt:lpstr>
      <vt:lpstr>維生素E： </vt:lpstr>
      <vt:lpstr>投影片 25</vt:lpstr>
      <vt:lpstr>投影片 26</vt:lpstr>
      <vt:lpstr>維生素缺乏引起的主要症狀： </vt:lpstr>
      <vt:lpstr>（五）、礦物質</vt:lpstr>
      <vt:lpstr>鈣</vt:lpstr>
      <vt:lpstr>鐵</vt:lpstr>
      <vt:lpstr>投影片 31</vt:lpstr>
      <vt:lpstr>補充水分小技巧</vt:lpstr>
      <vt:lpstr>投影片 33</vt:lpstr>
      <vt:lpstr>投影片 34</vt:lpstr>
      <vt:lpstr>投影片 35</vt:lpstr>
      <vt:lpstr>四、青春期的飲食秘訣</vt:lpstr>
      <vt:lpstr>四、青春期的飲食秘訣</vt:lpstr>
      <vt:lpstr>參、健康與體育 </vt:lpstr>
      <vt:lpstr>參、健康與體育 </vt:lpstr>
      <vt:lpstr>投影片 40</vt:lpstr>
      <vt:lpstr>每天所需能量 </vt:lpstr>
      <vt:lpstr>表1 人體及各組織器官的水分含量 </vt:lpstr>
      <vt:lpstr>表2 成人體內水份排出及攝取量</vt:lpstr>
      <vt:lpstr>表3各類型活動所需要的能量消耗 </vt:lpstr>
      <vt:lpstr>表3各類型活動所需要的能量消耗 </vt:lpstr>
      <vt:lpstr>表3各類型活動所需要的能量消耗 </vt:lpstr>
      <vt:lpstr>表3各類型活動所需要的能量消耗 </vt:lpstr>
      <vt:lpstr>營養的補充 </vt:lpstr>
      <vt:lpstr>1. 水的補充</vt:lpstr>
      <vt:lpstr>2. 醣類的補充</vt:lpstr>
      <vt:lpstr>投影片 51</vt:lpstr>
      <vt:lpstr>3. 肌肉和組織的修補</vt:lpstr>
      <vt:lpstr>二、運動後適合食用的食物</vt:lpstr>
      <vt:lpstr>三、運動後應該避免的食物</vt:lpstr>
      <vt:lpstr>投影片 55</vt:lpstr>
      <vt:lpstr>投影片 56</vt:lpstr>
      <vt:lpstr>不要忘記ㄛ……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台北市景文高中  體育科教學演示</dc:title>
  <dc:creator>USER</dc:creator>
  <cp:lastModifiedBy>nomura918@hotmail.com</cp:lastModifiedBy>
  <cp:revision>50</cp:revision>
  <dcterms:created xsi:type="dcterms:W3CDTF">2005-11-07T13:59:53Z</dcterms:created>
  <dcterms:modified xsi:type="dcterms:W3CDTF">2015-09-23T16:54:47Z</dcterms:modified>
</cp:coreProperties>
</file>