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3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F174A"/>
    <a:srgbClr val="761C5C"/>
    <a:srgbClr val="A42895"/>
    <a:srgbClr val="631146"/>
    <a:srgbClr val="723A02"/>
    <a:srgbClr val="B95E03"/>
    <a:srgbClr val="9241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1" d="100"/>
          <a:sy n="81" d="100"/>
        </p:scale>
        <p:origin x="1426" y="58"/>
      </p:cViewPr>
      <p:guideLst>
        <p:guide orient="horz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C21DEF-380D-4D0C-BB96-46FF3C19E3BF}" type="datetimeFigureOut">
              <a:rPr lang="en-US" smtClean="0"/>
              <a:pPr/>
              <a:t>8/29/2016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47D156-0947-491B-BDB2-7B3C5FEA86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0167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HK" altLang="en-US" noProof="0" dirty="0">
              <a:latin typeface="新細明體" pitchFamily="18" charset="-120"/>
              <a:ea typeface="新細明體" pitchFamily="18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7D156-0947-491B-BDB2-7B3C5FEA868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798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>
                    <a:lumMod val="75000"/>
                  </a:schemeClr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dirty="0" smtClean="0"/>
              <a:t>按一下以編輯母片副標題樣式</a:t>
            </a:r>
            <a:endParaRPr lang="zh-TW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F4474-0817-4C74-AC95-8E8B67F68141}" type="datetimeFigureOut">
              <a:rPr lang="en-US" altLang="zh-TW" smtClean="0"/>
              <a:pPr/>
              <a:t>8/29/2016</a:t>
            </a:fld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AE7C4-4378-43E8-A32C-0828E2A0D9E7}" type="slidenum">
              <a:rPr lang="en-US" altLang="zh-TW" smtClean="0"/>
              <a:pPr/>
              <a:t>‹#›</a:t>
            </a:fld>
            <a:endParaRPr lang="zh-TW" altLang="en-US"/>
          </a:p>
        </p:txBody>
      </p:sp>
      <p:pic>
        <p:nvPicPr>
          <p:cNvPr id="9" name="圖片 8"/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312308"/>
            <a:ext cx="2688788" cy="224065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F4474-0817-4C74-AC95-8E8B67F68141}" type="datetimeFigureOut">
              <a:rPr lang="en-US" altLang="zh-TW" smtClean="0"/>
              <a:pPr/>
              <a:t>8/29/2016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AE7C4-4378-43E8-A32C-0828E2A0D9E7}" type="slidenum">
              <a:rPr lang="en-US" altLang="zh-TW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F4474-0817-4C74-AC95-8E8B67F68141}" type="datetimeFigureOut">
              <a:rPr lang="en-US" altLang="zh-TW" smtClean="0"/>
              <a:pPr/>
              <a:t>8/29/2016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AE7C4-4378-43E8-A32C-0828E2A0D9E7}" type="slidenum">
              <a:rPr lang="en-US" altLang="zh-TW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F4474-0817-4C74-AC95-8E8B67F68141}" type="datetimeFigureOut">
              <a:rPr lang="en-US" altLang="zh-TW" smtClean="0"/>
              <a:pPr/>
              <a:t>8/29/2016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AE7C4-4378-43E8-A32C-0828E2A0D9E7}" type="slidenum">
              <a:rPr lang="en-US" altLang="zh-TW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631146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F4474-0817-4C74-AC95-8E8B67F68141}" type="datetimeFigureOut">
              <a:rPr lang="en-US" altLang="zh-TW" smtClean="0"/>
              <a:pPr/>
              <a:t>8/29/2016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AE7C4-4378-43E8-A32C-0828E2A0D9E7}" type="slidenum">
              <a:rPr lang="en-US" altLang="zh-TW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F4474-0817-4C74-AC95-8E8B67F68141}" type="datetimeFigureOut">
              <a:rPr lang="en-US" altLang="zh-TW" smtClean="0"/>
              <a:pPr/>
              <a:t>8/29/2016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AE7C4-4378-43E8-A32C-0828E2A0D9E7}" type="slidenum">
              <a:rPr lang="en-US" altLang="zh-TW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F4474-0817-4C74-AC95-8E8B67F68141}" type="datetimeFigureOut">
              <a:rPr lang="en-US" altLang="zh-TW" smtClean="0"/>
              <a:pPr/>
              <a:t>8/29/2016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AE7C4-4378-43E8-A32C-0828E2A0D9E7}" type="slidenum">
              <a:rPr lang="en-US" altLang="zh-TW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F4474-0817-4C74-AC95-8E8B67F68141}" type="datetimeFigureOut">
              <a:rPr lang="en-US" altLang="zh-TW" smtClean="0"/>
              <a:pPr/>
              <a:t>8/29/2016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AE7C4-4378-43E8-A32C-0828E2A0D9E7}" type="slidenum">
              <a:rPr lang="en-US" altLang="zh-TW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F4474-0817-4C74-AC95-8E8B67F68141}" type="datetimeFigureOut">
              <a:rPr lang="en-US" altLang="zh-TW" smtClean="0"/>
              <a:pPr/>
              <a:t>8/29/2016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AE7C4-4378-43E8-A32C-0828E2A0D9E7}" type="slidenum">
              <a:rPr lang="en-US" altLang="zh-TW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F4474-0817-4C74-AC95-8E8B67F68141}" type="datetimeFigureOut">
              <a:rPr lang="en-US" altLang="zh-TW" smtClean="0"/>
              <a:pPr/>
              <a:t>8/29/2016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AE7C4-4378-43E8-A32C-0828E2A0D9E7}" type="slidenum">
              <a:rPr lang="en-US" altLang="zh-TW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F4474-0817-4C74-AC95-8E8B67F68141}" type="datetimeFigureOut">
              <a:rPr lang="en-US" altLang="zh-TW" smtClean="0"/>
              <a:pPr/>
              <a:t>8/29/2016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AE7C4-4378-43E8-A32C-0828E2A0D9E7}" type="slidenum">
              <a:rPr lang="en-US" altLang="zh-TW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accent1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fld id="{9F8F4474-0817-4C74-AC95-8E8B67F68141}" type="datetimeFigureOut">
              <a:rPr lang="en-US" altLang="zh-TW" smtClean="0"/>
              <a:pPr/>
              <a:t>8/29/2016</a:t>
            </a:fld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ctr">
              <a:defRPr sz="1200" b="1">
                <a:solidFill>
                  <a:schemeClr val="accent1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fld id="{43FAE7C4-4378-43E8-A32C-0828E2A0D9E7}" type="slidenum">
              <a:rPr lang="en-US" altLang="zh-TW" smtClean="0"/>
              <a:pPr/>
              <a:t>‹#›</a:t>
            </a:fld>
            <a:endParaRPr lang="zh-TW" altLang="en-US"/>
          </a:p>
        </p:txBody>
      </p:sp>
      <p:pic>
        <p:nvPicPr>
          <p:cNvPr id="7" name="圖片 6"/>
          <p:cNvPicPr>
            <a:picLocks noChangeAspect="1"/>
          </p:cNvPicPr>
          <p:nvPr userDrawn="1"/>
        </p:nvPicPr>
        <p:blipFill>
          <a:blip r:embed="rId14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312308"/>
            <a:ext cx="2688788" cy="224065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 baseline="0">
          <a:solidFill>
            <a:srgbClr val="924104"/>
          </a:solidFill>
          <a:latin typeface="標楷體" panose="03000509000000000000" pitchFamily="65" charset="-120"/>
          <a:ea typeface="標楷體" panose="03000509000000000000" pitchFamily="65" charset="-12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Tx/>
        <a:buBlip>
          <a:blip r:embed="rId15"/>
        </a:buBlip>
        <a:defRPr sz="3200" b="1" kern="1200">
          <a:solidFill>
            <a:srgbClr val="5F174A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Tx/>
        <a:buBlip>
          <a:blip r:embed="rId16"/>
        </a:buBlip>
        <a:defRPr sz="2800" b="1" kern="1200">
          <a:solidFill>
            <a:srgbClr val="5F174A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Tx/>
        <a:buBlip>
          <a:blip r:embed="rId15"/>
        </a:buBlip>
        <a:defRPr sz="2400" b="1" kern="1200">
          <a:solidFill>
            <a:srgbClr val="5F174A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Tx/>
        <a:buBlip>
          <a:blip r:embed="rId16"/>
        </a:buBlip>
        <a:defRPr sz="2000" b="1" kern="1200">
          <a:solidFill>
            <a:srgbClr val="5F174A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Tx/>
        <a:buBlip>
          <a:blip r:embed="rId15"/>
        </a:buBlip>
        <a:defRPr sz="2000" b="1" kern="1200">
          <a:solidFill>
            <a:srgbClr val="5F174A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Tx/>
        <a:buBlip>
          <a:blip r:embed="rId16"/>
        </a:buBlip>
        <a:defRPr sz="1800" kern="1200">
          <a:solidFill>
            <a:srgbClr val="631146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Tx/>
        <a:buBlip>
          <a:blip r:embed="rId15"/>
        </a:buBlip>
        <a:defRPr sz="1800" kern="1200">
          <a:solidFill>
            <a:srgbClr val="631146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Tx/>
        <a:buBlip>
          <a:blip r:embed="rId16"/>
        </a:buBlip>
        <a:defRPr sz="1600" kern="1200">
          <a:solidFill>
            <a:srgbClr val="631146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Tx/>
        <a:buBlip>
          <a:blip r:embed="rId15"/>
        </a:buBlip>
        <a:defRPr sz="1400" kern="1200">
          <a:solidFill>
            <a:srgbClr val="631146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sz="7200" dirty="0" smtClean="0"/>
              <a:t>資訊科技概論</a:t>
            </a:r>
            <a:endParaRPr lang="zh-HK" altLang="en-US"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zh-TW" altLang="en-US" dirty="0" smtClean="0">
                <a:latin typeface="+mn-ea"/>
              </a:rPr>
              <a:t>蕭惠華老師</a:t>
            </a:r>
            <a:endParaRPr lang="zh-HK" altLang="en-US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9376021"/>
              </p:ext>
            </p:extLst>
          </p:nvPr>
        </p:nvGraphicFramePr>
        <p:xfrm>
          <a:off x="3131840" y="2132856"/>
          <a:ext cx="4876800" cy="44500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31</a:t>
                      </a:r>
                      <a:endParaRPr lang="zh-TW" altLang="en-US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21</a:t>
                      </a:r>
                      <a:endParaRPr lang="zh-TW" altLang="en-US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11</a:t>
                      </a:r>
                      <a:endParaRPr lang="zh-TW" altLang="en-US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zh-TW" altLang="en-US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32</a:t>
                      </a:r>
                      <a:endParaRPr lang="zh-TW" altLang="en-US" b="1" dirty="0" smtClean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22</a:t>
                      </a:r>
                      <a:endParaRPr lang="zh-TW" altLang="en-US" b="1" dirty="0" smtClean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12</a:t>
                      </a:r>
                      <a:endParaRPr lang="zh-TW" altLang="en-US" b="1" dirty="0" smtClean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zh-TW" altLang="en-US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33</a:t>
                      </a:r>
                      <a:endParaRPr lang="zh-TW" altLang="en-US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23</a:t>
                      </a:r>
                      <a:endParaRPr lang="zh-TW" altLang="en-US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13</a:t>
                      </a:r>
                      <a:endParaRPr lang="zh-TW" altLang="en-US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zh-TW" altLang="en-US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34</a:t>
                      </a:r>
                      <a:endParaRPr lang="zh-TW" altLang="en-US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24</a:t>
                      </a:r>
                      <a:endParaRPr lang="zh-TW" altLang="en-US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14</a:t>
                      </a:r>
                      <a:endParaRPr lang="zh-TW" altLang="en-US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zh-TW" altLang="en-US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35</a:t>
                      </a:r>
                      <a:endParaRPr lang="zh-TW" altLang="en-US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25</a:t>
                      </a:r>
                      <a:endParaRPr lang="zh-TW" altLang="en-US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15</a:t>
                      </a:r>
                      <a:endParaRPr lang="zh-TW" altLang="en-US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zh-TW" altLang="en-US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36</a:t>
                      </a:r>
                      <a:endParaRPr lang="zh-TW" altLang="en-US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26</a:t>
                      </a:r>
                      <a:endParaRPr lang="zh-TW" altLang="en-US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16</a:t>
                      </a:r>
                      <a:endParaRPr lang="zh-TW" altLang="en-US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6</a:t>
                      </a:r>
                      <a:endParaRPr lang="zh-TW" altLang="en-US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37</a:t>
                      </a:r>
                      <a:endParaRPr lang="zh-TW" altLang="en-US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27</a:t>
                      </a:r>
                      <a:endParaRPr lang="zh-TW" altLang="en-US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17</a:t>
                      </a:r>
                      <a:endParaRPr lang="zh-TW" altLang="en-US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7</a:t>
                      </a:r>
                      <a:endParaRPr lang="zh-TW" altLang="en-US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38</a:t>
                      </a:r>
                      <a:endParaRPr lang="zh-TW" altLang="en-US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28</a:t>
                      </a:r>
                      <a:endParaRPr lang="zh-TW" altLang="en-US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18</a:t>
                      </a:r>
                      <a:endParaRPr lang="zh-TW" altLang="en-US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8</a:t>
                      </a:r>
                      <a:endParaRPr lang="zh-TW" altLang="en-US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39</a:t>
                      </a:r>
                      <a:endParaRPr lang="zh-TW" altLang="en-US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29</a:t>
                      </a:r>
                      <a:endParaRPr lang="zh-TW" altLang="en-US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19</a:t>
                      </a:r>
                      <a:endParaRPr lang="zh-TW" altLang="en-US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9</a:t>
                      </a:r>
                      <a:endParaRPr lang="zh-TW" altLang="en-US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40</a:t>
                      </a:r>
                      <a:endParaRPr lang="zh-TW" altLang="en-US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30</a:t>
                      </a:r>
                      <a:endParaRPr lang="zh-TW" altLang="en-US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20</a:t>
                      </a:r>
                      <a:endParaRPr lang="zh-TW" altLang="en-US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10</a:t>
                      </a:r>
                      <a:endParaRPr lang="zh-TW" altLang="en-US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44</a:t>
                      </a:r>
                      <a:endParaRPr lang="zh-TW" altLang="en-US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43</a:t>
                      </a:r>
                      <a:endParaRPr lang="zh-TW" altLang="en-US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42</a:t>
                      </a:r>
                      <a:endParaRPr lang="zh-TW" altLang="en-US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41</a:t>
                      </a:r>
                      <a:endParaRPr lang="zh-TW" altLang="en-US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48</a:t>
                      </a:r>
                      <a:endParaRPr lang="zh-TW" altLang="en-US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47</a:t>
                      </a:r>
                      <a:endParaRPr lang="zh-TW" altLang="en-US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46</a:t>
                      </a:r>
                      <a:endParaRPr lang="zh-TW" altLang="en-US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45</a:t>
                      </a:r>
                      <a:endParaRPr lang="zh-TW" altLang="en-US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矩形 3"/>
          <p:cNvSpPr/>
          <p:nvPr/>
        </p:nvSpPr>
        <p:spPr>
          <a:xfrm>
            <a:off x="4729501" y="1484784"/>
            <a:ext cx="194421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老師電腦</a:t>
            </a:r>
            <a:endParaRPr lang="zh-TW" altLang="en-US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電腦教室座位表</a:t>
            </a:r>
            <a:endParaRPr lang="zh-TW" altLang="en-US" dirty="0"/>
          </a:p>
        </p:txBody>
      </p:sp>
      <p:sp>
        <p:nvSpPr>
          <p:cNvPr id="9" name="矩形 8"/>
          <p:cNvSpPr/>
          <p:nvPr/>
        </p:nvSpPr>
        <p:spPr>
          <a:xfrm>
            <a:off x="2195736" y="1462500"/>
            <a:ext cx="432048" cy="886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門</a:t>
            </a:r>
            <a:endParaRPr lang="zh-TW" altLang="en-US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64405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資訊科技概論課</a:t>
            </a:r>
            <a:r>
              <a:rPr lang="zh-TW" altLang="en-US" dirty="0"/>
              <a:t>前</a:t>
            </a:r>
            <a:r>
              <a:rPr lang="zh-TW" altLang="en-US" dirty="0" smtClean="0"/>
              <a:t>說明</a:t>
            </a:r>
            <a:r>
              <a:rPr lang="en-US" altLang="zh-TW" dirty="0" smtClean="0"/>
              <a:t>(1)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上課</a:t>
            </a:r>
            <a:r>
              <a:rPr lang="zh-TW" altLang="en-US" dirty="0"/>
              <a:t>鐘</a:t>
            </a:r>
            <a:r>
              <a:rPr lang="zh-TW" altLang="en-US" dirty="0" smtClean="0"/>
              <a:t>響後</a:t>
            </a:r>
            <a:r>
              <a:rPr lang="en-US" altLang="zh-TW" dirty="0" smtClean="0"/>
              <a:t>5</a:t>
            </a:r>
            <a:r>
              <a:rPr lang="zh-TW" altLang="en-US" dirty="0" smtClean="0"/>
              <a:t>分鐘內請同學至六樓電腦教室</a:t>
            </a:r>
            <a:r>
              <a:rPr lang="en-US" altLang="zh-TW" dirty="0" smtClean="0"/>
              <a:t>(</a:t>
            </a:r>
            <a:r>
              <a:rPr lang="zh-TW" altLang="en-US" dirty="0" smtClean="0"/>
              <a:t>二</a:t>
            </a:r>
            <a:r>
              <a:rPr lang="en-US" altLang="zh-TW" dirty="0" smtClean="0"/>
              <a:t>)</a:t>
            </a:r>
            <a:r>
              <a:rPr lang="zh-TW" altLang="en-US" dirty="0" smtClean="0"/>
              <a:t>就坐，請勿遲到。</a:t>
            </a:r>
            <a:endParaRPr lang="en-US" altLang="zh-TW" dirty="0" smtClean="0"/>
          </a:p>
          <a:p>
            <a:r>
              <a:rPr lang="zh-TW" altLang="en-US" dirty="0"/>
              <a:t>進入電腦教室前，請先</a:t>
            </a:r>
            <a:r>
              <a:rPr lang="zh-TW" altLang="en-US" dirty="0" smtClean="0"/>
              <a:t>將鞋</a:t>
            </a:r>
            <a:r>
              <a:rPr lang="zh-TW" altLang="en-US" dirty="0"/>
              <a:t>放置鞋</a:t>
            </a:r>
            <a:r>
              <a:rPr lang="zh-TW" altLang="en-US" dirty="0" smtClean="0"/>
              <a:t>櫃內或教室外的走廊並排列整齊。</a:t>
            </a:r>
            <a:endParaRPr lang="en-US" altLang="zh-TW" dirty="0" smtClean="0"/>
          </a:p>
          <a:p>
            <a:r>
              <a:rPr lang="zh-TW" altLang="en-US" dirty="0"/>
              <a:t>嚴禁攜帶任何食物、飲料</a:t>
            </a:r>
            <a:r>
              <a:rPr lang="zh-TW" altLang="en-US" dirty="0" smtClean="0"/>
              <a:t>進入</a:t>
            </a:r>
            <a:r>
              <a:rPr lang="zh-TW" altLang="en-US" dirty="0"/>
              <a:t>電腦教室。</a:t>
            </a:r>
          </a:p>
        </p:txBody>
      </p:sp>
    </p:spTree>
    <p:extLst>
      <p:ext uri="{BB962C8B-B14F-4D97-AF65-F5344CB8AC3E}">
        <p14:creationId xmlns:p14="http://schemas.microsoft.com/office/powerpoint/2010/main" val="103537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資訊科技概論課</a:t>
            </a:r>
            <a:r>
              <a:rPr lang="zh-TW" altLang="en-US" dirty="0"/>
              <a:t>前</a:t>
            </a:r>
            <a:r>
              <a:rPr lang="zh-TW" altLang="en-US" dirty="0" smtClean="0"/>
              <a:t>說明</a:t>
            </a:r>
            <a:r>
              <a:rPr lang="en-US" altLang="zh-TW" dirty="0" smtClean="0"/>
              <a:t>(2)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進入電腦教室後嚴禁喧嘩或任意走動。</a:t>
            </a:r>
            <a:endParaRPr lang="en-US" altLang="zh-TW" dirty="0" smtClean="0"/>
          </a:p>
          <a:p>
            <a:r>
              <a:rPr lang="zh-TW" altLang="en-US" dirty="0" smtClean="0"/>
              <a:t>依老師分配的座位順序入座，除非遇電腦故障或經教師同意，不可任意更換座位。</a:t>
            </a:r>
            <a:endParaRPr lang="en-US" altLang="zh-TW" dirty="0" smtClean="0"/>
          </a:p>
          <a:p>
            <a:r>
              <a:rPr lang="zh-TW" altLang="en-US" dirty="0" smtClean="0"/>
              <a:t>上課</a:t>
            </a:r>
            <a:r>
              <a:rPr lang="zh-TW" altLang="en-US" dirty="0"/>
              <a:t>期間除非已繳交作業</a:t>
            </a:r>
            <a:r>
              <a:rPr lang="zh-TW" altLang="en-US" dirty="0" smtClean="0"/>
              <a:t>，否則</a:t>
            </a:r>
            <a:r>
              <a:rPr lang="zh-TW" altLang="en-US" dirty="0"/>
              <a:t>請勿登入社群</a:t>
            </a:r>
            <a:r>
              <a:rPr lang="zh-TW" altLang="en-US" dirty="0" smtClean="0"/>
              <a:t>網站。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39344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資訊科技概論課</a:t>
            </a:r>
            <a:r>
              <a:rPr lang="zh-TW" altLang="en-US" dirty="0"/>
              <a:t>前</a:t>
            </a:r>
            <a:r>
              <a:rPr lang="zh-TW" altLang="en-US" dirty="0" smtClean="0"/>
              <a:t>說明</a:t>
            </a:r>
            <a:r>
              <a:rPr lang="en-US" altLang="zh-TW" dirty="0" smtClean="0"/>
              <a:t>(3)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嚴禁</a:t>
            </a:r>
            <a:r>
              <a:rPr lang="zh-TW" altLang="en-US" dirty="0"/>
              <a:t>使用任何外接式儲存</a:t>
            </a:r>
            <a:r>
              <a:rPr lang="zh-TW" altLang="en-US" dirty="0" smtClean="0"/>
              <a:t>裝置</a:t>
            </a:r>
            <a:r>
              <a:rPr lang="zh-TW" altLang="en-US" dirty="0"/>
              <a:t>（隨身碟、光碟、</a:t>
            </a:r>
            <a:r>
              <a:rPr lang="en-US" altLang="zh-TW" dirty="0"/>
              <a:t>MP3</a:t>
            </a:r>
            <a:r>
              <a:rPr lang="zh-TW" altLang="en-US" dirty="0"/>
              <a:t>等）</a:t>
            </a:r>
            <a:r>
              <a:rPr lang="zh-TW" altLang="en-US" dirty="0" smtClean="0"/>
              <a:t>。學校</a:t>
            </a:r>
            <a:r>
              <a:rPr lang="zh-TW" altLang="en-US" dirty="0"/>
              <a:t>提供之耳機僅可使用在</a:t>
            </a:r>
            <a:r>
              <a:rPr lang="zh-TW" altLang="en-US" dirty="0" smtClean="0"/>
              <a:t>課程</a:t>
            </a:r>
            <a:r>
              <a:rPr lang="zh-TW" altLang="en-US" dirty="0"/>
              <a:t>相關作業製作時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/>
              <a:t>電腦開機後如發現有問題，請立即向老師反應，嚴禁自行拆裝電腦零件，包括滑鼠、</a:t>
            </a:r>
            <a:r>
              <a:rPr lang="zh-TW" altLang="en-US" dirty="0" smtClean="0"/>
              <a:t>鍵盤</a:t>
            </a:r>
            <a:r>
              <a:rPr lang="zh-TW" altLang="en-US" dirty="0"/>
              <a:t>、螢幕等。</a:t>
            </a: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26046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資訊科技概論課</a:t>
            </a:r>
            <a:r>
              <a:rPr lang="zh-TW" altLang="en-US" dirty="0"/>
              <a:t>前</a:t>
            </a:r>
            <a:r>
              <a:rPr lang="zh-TW" altLang="en-US" dirty="0" smtClean="0"/>
              <a:t>說明</a:t>
            </a:r>
            <a:r>
              <a:rPr lang="en-US" altLang="zh-TW" dirty="0" smtClean="0"/>
              <a:t>(4)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老師</a:t>
            </a:r>
            <a:r>
              <a:rPr lang="zh-TW" altLang="en-US" dirty="0"/>
              <a:t>授課期間，請專心聽課</a:t>
            </a:r>
            <a:r>
              <a:rPr lang="zh-TW" altLang="en-US" dirty="0" smtClean="0"/>
              <a:t>，勿</a:t>
            </a:r>
            <a:r>
              <a:rPr lang="zh-TW" altLang="en-US" dirty="0"/>
              <a:t>利用電腦做其他的事，如玩 電腦遊戲</a:t>
            </a:r>
            <a:r>
              <a:rPr lang="en-US" altLang="zh-TW" dirty="0"/>
              <a:t>…</a:t>
            </a:r>
            <a:r>
              <a:rPr lang="zh-TW" altLang="en-US" dirty="0"/>
              <a:t>等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/>
              <a:t>自由操作期間，不可玩含血腥暴力色情之遊戲或瀏覽此類網站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35501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資訊科技概論課</a:t>
            </a:r>
            <a:r>
              <a:rPr lang="zh-TW" altLang="en-US" dirty="0"/>
              <a:t>前</a:t>
            </a:r>
            <a:r>
              <a:rPr lang="zh-TW" altLang="en-US" dirty="0" smtClean="0"/>
              <a:t>說明</a:t>
            </a:r>
            <a:r>
              <a:rPr lang="en-US" altLang="zh-TW" dirty="0" smtClean="0"/>
              <a:t>(5)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電腦用畢後，請依正常程序關機，勿直接關閉電源，造成電腦損壞。</a:t>
            </a:r>
            <a:endParaRPr lang="en-US" altLang="zh-TW" dirty="0"/>
          </a:p>
          <a:p>
            <a:r>
              <a:rPr lang="zh-TW" altLang="en-US" dirty="0" smtClean="0"/>
              <a:t>下課</a:t>
            </a:r>
            <a:r>
              <a:rPr lang="zh-TW" altLang="en-US" dirty="0"/>
              <a:t>鐘響，除仍在做作業</a:t>
            </a:r>
            <a:r>
              <a:rPr lang="zh-TW" altLang="en-US" dirty="0" smtClean="0"/>
              <a:t>的同學</a:t>
            </a:r>
            <a:r>
              <a:rPr lang="zh-TW" altLang="en-US" dirty="0"/>
              <a:t>之外，一律關閉</a:t>
            </a:r>
            <a:r>
              <a:rPr lang="zh-TW" altLang="en-US" dirty="0" smtClean="0"/>
              <a:t>電腦，椅子靠攏後離開電腦教室</a:t>
            </a:r>
            <a:r>
              <a:rPr lang="en-US" altLang="zh-TW" dirty="0" smtClean="0"/>
              <a:t>(</a:t>
            </a:r>
            <a:r>
              <a:rPr lang="zh-TW" altLang="en-US" dirty="0" smtClean="0"/>
              <a:t>未確實執行者一次扣平時分數</a:t>
            </a:r>
            <a:r>
              <a:rPr lang="en-US" altLang="zh-TW" dirty="0" smtClean="0"/>
              <a:t>3</a:t>
            </a:r>
            <a:r>
              <a:rPr lang="zh-TW" altLang="en-US" dirty="0" smtClean="0"/>
              <a:t>分</a:t>
            </a:r>
            <a:r>
              <a:rPr lang="en-US" altLang="zh-TW" dirty="0" smtClean="0"/>
              <a:t>)</a:t>
            </a:r>
            <a:r>
              <a:rPr lang="zh-TW" altLang="en-US" dirty="0" smtClean="0"/>
              <a:t>。 </a:t>
            </a:r>
            <a:endParaRPr lang="zh-TW" altLang="en-US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95611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評分標準</a:t>
            </a:r>
            <a:r>
              <a:rPr lang="en-US" altLang="zh-TW" dirty="0" smtClean="0"/>
              <a:t>(1)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 smtClean="0"/>
              <a:t>平時成績</a:t>
            </a:r>
            <a:r>
              <a:rPr lang="en-US" altLang="zh-TW" dirty="0" smtClean="0"/>
              <a:t>50%(</a:t>
            </a:r>
            <a:r>
              <a:rPr lang="zh-TW" altLang="en-US" dirty="0" smtClean="0"/>
              <a:t>含上課作業</a:t>
            </a:r>
            <a:r>
              <a:rPr lang="en-US" altLang="zh-TW" dirty="0" smtClean="0"/>
              <a:t>25%</a:t>
            </a:r>
            <a:r>
              <a:rPr lang="zh-TW" altLang="en-US" dirty="0" smtClean="0"/>
              <a:t>及學習態度</a:t>
            </a:r>
            <a:r>
              <a:rPr lang="en-US" altLang="zh-TW" dirty="0" smtClean="0"/>
              <a:t>25%)</a:t>
            </a:r>
            <a:r>
              <a:rPr lang="zh-TW" altLang="en-US" dirty="0" smtClean="0"/>
              <a:t>，凡違反上述課程規則者，每登記一次扣</a:t>
            </a:r>
            <a:r>
              <a:rPr lang="en-US" altLang="zh-TW" dirty="0" smtClean="0"/>
              <a:t>3</a:t>
            </a:r>
            <a:r>
              <a:rPr lang="zh-TW" altLang="en-US" dirty="0" smtClean="0"/>
              <a:t>分</a:t>
            </a:r>
            <a:r>
              <a:rPr lang="en-US" altLang="zh-TW" dirty="0" smtClean="0"/>
              <a:t>(</a:t>
            </a:r>
            <a:r>
              <a:rPr lang="zh-TW" altLang="en-US" dirty="0" smtClean="0"/>
              <a:t>學習態度部分，基本</a:t>
            </a:r>
            <a:r>
              <a:rPr lang="en-US" altLang="zh-TW" dirty="0" smtClean="0"/>
              <a:t>80</a:t>
            </a:r>
            <a:r>
              <a:rPr lang="zh-TW" altLang="en-US" dirty="0" smtClean="0"/>
              <a:t>分，上課表現良好一次加</a:t>
            </a:r>
            <a:r>
              <a:rPr lang="en-US" altLang="zh-TW" dirty="0" smtClean="0"/>
              <a:t>3</a:t>
            </a:r>
            <a:r>
              <a:rPr lang="zh-TW" altLang="en-US" dirty="0" smtClean="0"/>
              <a:t>分</a:t>
            </a:r>
            <a:r>
              <a:rPr lang="en-US" altLang="zh-TW" dirty="0" smtClean="0"/>
              <a:t>)</a:t>
            </a:r>
            <a:r>
              <a:rPr lang="zh-TW" altLang="en-US" dirty="0" smtClean="0"/>
              <a:t>，平時作業請按時繳交，遲交一天扣</a:t>
            </a:r>
            <a:r>
              <a:rPr lang="en-US" altLang="zh-TW" dirty="0" smtClean="0"/>
              <a:t>3</a:t>
            </a:r>
            <a:r>
              <a:rPr lang="zh-TW" altLang="en-US" dirty="0" smtClean="0"/>
              <a:t>分，當次作業未交者，以</a:t>
            </a:r>
            <a:r>
              <a:rPr lang="en-US" altLang="zh-TW" dirty="0" smtClean="0"/>
              <a:t>0</a:t>
            </a:r>
            <a:r>
              <a:rPr lang="zh-TW" altLang="en-US" dirty="0" smtClean="0"/>
              <a:t>分計算。</a:t>
            </a:r>
            <a:endParaRPr lang="en-US" altLang="zh-TW" dirty="0" smtClean="0"/>
          </a:p>
          <a:p>
            <a:r>
              <a:rPr lang="zh-TW" altLang="en-US" dirty="0" smtClean="0"/>
              <a:t>評量成績</a:t>
            </a:r>
            <a:r>
              <a:rPr lang="en-US" altLang="zh-TW" dirty="0" smtClean="0"/>
              <a:t>(</a:t>
            </a:r>
            <a:r>
              <a:rPr lang="zh-TW" altLang="en-US" dirty="0" smtClean="0"/>
              <a:t>含一次期中考及一次期末報告</a:t>
            </a:r>
            <a:r>
              <a:rPr lang="en-US" altLang="zh-TW" dirty="0" smtClean="0"/>
              <a:t>)</a:t>
            </a:r>
            <a:r>
              <a:rPr lang="zh-TW" altLang="en-US" dirty="0" smtClean="0"/>
              <a:t>，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    </a:t>
            </a:r>
            <a:r>
              <a:rPr lang="zh-TW" altLang="en-US" dirty="0" smtClean="0"/>
              <a:t>   各佔</a:t>
            </a:r>
            <a:r>
              <a:rPr lang="en-US" altLang="zh-TW" dirty="0" smtClean="0"/>
              <a:t>25%</a:t>
            </a:r>
            <a:r>
              <a:rPr lang="zh-TW" altLang="en-US" dirty="0"/>
              <a:t>，遲交一天扣</a:t>
            </a:r>
            <a:r>
              <a:rPr lang="en-US" altLang="zh-TW" dirty="0"/>
              <a:t>3</a:t>
            </a:r>
            <a:r>
              <a:rPr lang="zh-TW" altLang="en-US" dirty="0"/>
              <a:t>分，當</a:t>
            </a:r>
            <a:r>
              <a:rPr lang="zh-TW" altLang="en-US" dirty="0" smtClean="0"/>
              <a:t>次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       </a:t>
            </a:r>
            <a:r>
              <a:rPr lang="zh-TW" altLang="en-US" dirty="0" smtClean="0"/>
              <a:t>作業</a:t>
            </a:r>
            <a:r>
              <a:rPr lang="zh-TW" altLang="en-US" dirty="0"/>
              <a:t>未交者，以</a:t>
            </a:r>
            <a:r>
              <a:rPr lang="en-US" altLang="zh-TW" dirty="0"/>
              <a:t>0</a:t>
            </a:r>
            <a:r>
              <a:rPr lang="zh-TW" altLang="en-US" dirty="0"/>
              <a:t>分計算。</a:t>
            </a:r>
          </a:p>
          <a:p>
            <a:endParaRPr lang="en-US" altLang="zh-TW" dirty="0" smtClean="0"/>
          </a:p>
          <a:p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4238167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作業繳交方式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作業繳交一律上傳至老師指定 之網路資料夾內，如 </a:t>
            </a:r>
            <a:r>
              <a:rPr lang="en-US" altLang="zh-TW" dirty="0"/>
              <a:t>http</a:t>
            </a:r>
            <a:r>
              <a:rPr lang="en-US" altLang="zh-TW" dirty="0" smtClean="0"/>
              <a:t>://163.20.146.5 </a:t>
            </a:r>
            <a:r>
              <a:rPr lang="zh-TW" altLang="en-US" dirty="0"/>
              <a:t>並自行</a:t>
            </a:r>
            <a:r>
              <a:rPr lang="zh-TW" altLang="en-US" dirty="0" smtClean="0"/>
              <a:t>備份</a:t>
            </a:r>
            <a:r>
              <a:rPr lang="en-US" altLang="zh-TW" dirty="0" smtClean="0"/>
              <a:t>(ID</a:t>
            </a:r>
            <a:r>
              <a:rPr lang="zh-TW" altLang="en-US" dirty="0" smtClean="0"/>
              <a:t>：</a:t>
            </a:r>
            <a:r>
              <a:rPr lang="en-US" altLang="zh-TW" dirty="0" smtClean="0"/>
              <a:t>105-1-20X</a:t>
            </a:r>
            <a:r>
              <a:rPr lang="zh-TW" altLang="en-US" dirty="0" smtClean="0"/>
              <a:t>，密碼</a:t>
            </a:r>
            <a:r>
              <a:rPr lang="en-US" altLang="zh-TW" dirty="0" smtClean="0"/>
              <a:t>20X)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使用</a:t>
            </a:r>
            <a:r>
              <a:rPr lang="en-US" altLang="zh-TW" dirty="0" smtClean="0"/>
              <a:t>FileZilla</a:t>
            </a:r>
            <a:r>
              <a:rPr lang="zh-TW" altLang="en-US" dirty="0" smtClean="0"/>
              <a:t>軟體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1804251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6048" y="559057"/>
            <a:ext cx="6768752" cy="5574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矩形 6"/>
          <p:cNvSpPr/>
          <p:nvPr/>
        </p:nvSpPr>
        <p:spPr>
          <a:xfrm>
            <a:off x="4948944" y="1196752"/>
            <a:ext cx="1296144" cy="36004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密碼：</a:t>
            </a:r>
            <a:r>
              <a:rPr lang="en-US" altLang="zh-TW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20X</a:t>
            </a:r>
            <a:endParaRPr lang="zh-TW" altLang="en-US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763688" y="2564904"/>
            <a:ext cx="3024336" cy="2448272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002060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4940424" y="2564904"/>
            <a:ext cx="3024336" cy="2448272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163.20.146.5</a:t>
            </a:r>
            <a:r>
              <a:rPr lang="zh-TW" altLang="en-US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電腦</a:t>
            </a:r>
            <a:endParaRPr lang="zh-TW" altLang="en-US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721857" y="3618089"/>
            <a:ext cx="11079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本機電腦</a:t>
            </a:r>
            <a:endParaRPr lang="zh-TW" altLang="en-US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3059832" y="638690"/>
            <a:ext cx="2607522" cy="46805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使用者名稱：</a:t>
            </a:r>
            <a:r>
              <a:rPr lang="en-US" altLang="zh-TW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105-1-20X</a:t>
            </a:r>
            <a:endParaRPr lang="zh-TW" altLang="en-US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1331640" y="404665"/>
            <a:ext cx="1584176" cy="93610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輸入</a:t>
            </a:r>
            <a:r>
              <a:rPr lang="en-US" altLang="zh-TW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163.20.146.5</a:t>
            </a:r>
            <a:endParaRPr lang="zh-TW" altLang="en-US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41006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P102018359_template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31870701-0DDA-4EB0-9ACB-E2502DCFCFD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TP102018359_template</Template>
  <TotalTime>0</TotalTime>
  <Words>511</Words>
  <Application>Microsoft Office PowerPoint</Application>
  <PresentationFormat>如螢幕大小 (4:3)</PresentationFormat>
  <Paragraphs>84</Paragraphs>
  <Slides>10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6" baseType="lpstr">
      <vt:lpstr>新細明體</vt:lpstr>
      <vt:lpstr>標楷體</vt:lpstr>
      <vt:lpstr>Book Antiqua</vt:lpstr>
      <vt:lpstr>Calibri</vt:lpstr>
      <vt:lpstr>Verdana</vt:lpstr>
      <vt:lpstr>TP102018359_template</vt:lpstr>
      <vt:lpstr>資訊科技概論</vt:lpstr>
      <vt:lpstr>資訊科技概論課前說明(1)</vt:lpstr>
      <vt:lpstr>資訊科技概論課前說明(2)</vt:lpstr>
      <vt:lpstr>資訊科技概論課前說明(3)</vt:lpstr>
      <vt:lpstr>資訊科技概論課前說明(4)</vt:lpstr>
      <vt:lpstr>資訊科技概論課前說明(5)</vt:lpstr>
      <vt:lpstr>評分標準(1)</vt:lpstr>
      <vt:lpstr>作業繳交方式</vt:lpstr>
      <vt:lpstr>PowerPoint 簡報</vt:lpstr>
      <vt:lpstr>電腦教室座位表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2014-09-04T02:43:36Z</dcterms:created>
  <dcterms:modified xsi:type="dcterms:W3CDTF">2016-08-29T01:14:55Z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TC020183609991</vt:lpwstr>
  </property>
</Properties>
</file>