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7"/>
  </p:notesMasterIdLst>
  <p:handoutMasterIdLst>
    <p:handoutMasterId r:id="rId28"/>
  </p:handoutMasterIdLst>
  <p:sldIdLst>
    <p:sldId id="256" r:id="rId2"/>
    <p:sldId id="260" r:id="rId3"/>
    <p:sldId id="271" r:id="rId4"/>
    <p:sldId id="257" r:id="rId5"/>
    <p:sldId id="258" r:id="rId6"/>
    <p:sldId id="259" r:id="rId7"/>
    <p:sldId id="261" r:id="rId8"/>
    <p:sldId id="262" r:id="rId9"/>
    <p:sldId id="269" r:id="rId10"/>
    <p:sldId id="295" r:id="rId11"/>
    <p:sldId id="302" r:id="rId12"/>
    <p:sldId id="309" r:id="rId13"/>
    <p:sldId id="306" r:id="rId14"/>
    <p:sldId id="310" r:id="rId15"/>
    <p:sldId id="311" r:id="rId16"/>
    <p:sldId id="307" r:id="rId17"/>
    <p:sldId id="308" r:id="rId18"/>
    <p:sldId id="305" r:id="rId19"/>
    <p:sldId id="304" r:id="rId20"/>
    <p:sldId id="267" r:id="rId21"/>
    <p:sldId id="287" r:id="rId22"/>
    <p:sldId id="303" r:id="rId23"/>
    <p:sldId id="293" r:id="rId24"/>
    <p:sldId id="294" r:id="rId25"/>
    <p:sldId id="270" r:id="rId26"/>
  </p:sldIdLst>
  <p:sldSz cx="9144000" cy="6858000" type="screen4x3"/>
  <p:notesSz cx="9945688" cy="68119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6897B91D-FD3A-40B1-82F0-605D6D30A201}">
          <p14:sldIdLst>
            <p14:sldId id="256"/>
            <p14:sldId id="260"/>
            <p14:sldId id="271"/>
            <p14:sldId id="257"/>
            <p14:sldId id="258"/>
            <p14:sldId id="259"/>
            <p14:sldId id="261"/>
            <p14:sldId id="262"/>
            <p14:sldId id="269"/>
            <p14:sldId id="295"/>
            <p14:sldId id="302"/>
            <p14:sldId id="309"/>
            <p14:sldId id="306"/>
            <p14:sldId id="310"/>
            <p14:sldId id="311"/>
            <p14:sldId id="307"/>
            <p14:sldId id="308"/>
            <p14:sldId id="305"/>
            <p14:sldId id="304"/>
            <p14:sldId id="267"/>
            <p14:sldId id="287"/>
            <p14:sldId id="303"/>
            <p14:sldId id="293"/>
            <p14:sldId id="294"/>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2148" y="-5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4309799" cy="340598"/>
          </a:xfrm>
          <a:prstGeom prst="rect">
            <a:avLst/>
          </a:prstGeom>
        </p:spPr>
        <p:txBody>
          <a:bodyPr vert="horz" lIns="91431" tIns="45715" rIns="91431" bIns="45715" rtlCol="0"/>
          <a:lstStyle>
            <a:lvl1pPr algn="l">
              <a:defRPr sz="1200"/>
            </a:lvl1pPr>
          </a:lstStyle>
          <a:p>
            <a:endParaRPr lang="zh-TW" altLang="en-US"/>
          </a:p>
        </p:txBody>
      </p:sp>
      <p:sp>
        <p:nvSpPr>
          <p:cNvPr id="3" name="日期版面配置區 2"/>
          <p:cNvSpPr>
            <a:spLocks noGrp="1"/>
          </p:cNvSpPr>
          <p:nvPr>
            <p:ph type="dt" sz="quarter" idx="1"/>
          </p:nvPr>
        </p:nvSpPr>
        <p:spPr>
          <a:xfrm>
            <a:off x="5633591" y="0"/>
            <a:ext cx="4309799" cy="340598"/>
          </a:xfrm>
          <a:prstGeom prst="rect">
            <a:avLst/>
          </a:prstGeom>
        </p:spPr>
        <p:txBody>
          <a:bodyPr vert="horz" lIns="91431" tIns="45715" rIns="91431" bIns="45715" rtlCol="0"/>
          <a:lstStyle>
            <a:lvl1pPr algn="r">
              <a:defRPr sz="1200"/>
            </a:lvl1pPr>
          </a:lstStyle>
          <a:p>
            <a:fld id="{6C44CF59-1D08-4D46-95A1-3DDD39365ED0}" type="datetimeFigureOut">
              <a:rPr lang="zh-TW" altLang="en-US" smtClean="0"/>
              <a:t>2015/9/19</a:t>
            </a:fld>
            <a:endParaRPr lang="zh-TW" altLang="en-US"/>
          </a:p>
        </p:txBody>
      </p:sp>
      <p:sp>
        <p:nvSpPr>
          <p:cNvPr id="4" name="頁尾版面配置區 3"/>
          <p:cNvSpPr>
            <a:spLocks noGrp="1"/>
          </p:cNvSpPr>
          <p:nvPr>
            <p:ph type="ftr" sz="quarter" idx="2"/>
          </p:nvPr>
        </p:nvSpPr>
        <p:spPr>
          <a:xfrm>
            <a:off x="4" y="6470184"/>
            <a:ext cx="4309799" cy="340598"/>
          </a:xfrm>
          <a:prstGeom prst="rect">
            <a:avLst/>
          </a:prstGeom>
        </p:spPr>
        <p:txBody>
          <a:bodyPr vert="horz" lIns="91431" tIns="45715" rIns="91431" bIns="4571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33591" y="6470184"/>
            <a:ext cx="4309799" cy="340598"/>
          </a:xfrm>
          <a:prstGeom prst="rect">
            <a:avLst/>
          </a:prstGeom>
        </p:spPr>
        <p:txBody>
          <a:bodyPr vert="horz" lIns="91431" tIns="45715" rIns="91431" bIns="45715" rtlCol="0" anchor="b"/>
          <a:lstStyle>
            <a:lvl1pPr algn="r">
              <a:defRPr sz="1200"/>
            </a:lvl1pPr>
          </a:lstStyle>
          <a:p>
            <a:fld id="{1237AA53-BD3C-41BA-8D9E-43D33919A48B}" type="slidenum">
              <a:rPr lang="zh-TW" altLang="en-US" smtClean="0"/>
              <a:t>‹#›</a:t>
            </a:fld>
            <a:endParaRPr lang="zh-TW" altLang="en-US"/>
          </a:p>
        </p:txBody>
      </p:sp>
    </p:spTree>
    <p:extLst>
      <p:ext uri="{BB962C8B-B14F-4D97-AF65-F5344CB8AC3E}">
        <p14:creationId xmlns:p14="http://schemas.microsoft.com/office/powerpoint/2010/main" val="2591558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4309799" cy="340598"/>
          </a:xfrm>
          <a:prstGeom prst="rect">
            <a:avLst/>
          </a:prstGeom>
        </p:spPr>
        <p:txBody>
          <a:bodyPr vert="horz" lIns="91431" tIns="45715" rIns="91431" bIns="45715" rtlCol="0"/>
          <a:lstStyle>
            <a:lvl1pPr algn="l">
              <a:defRPr sz="1200"/>
            </a:lvl1pPr>
          </a:lstStyle>
          <a:p>
            <a:endParaRPr lang="zh-TW" altLang="en-US"/>
          </a:p>
        </p:txBody>
      </p:sp>
      <p:sp>
        <p:nvSpPr>
          <p:cNvPr id="3" name="日期版面配置區 2"/>
          <p:cNvSpPr>
            <a:spLocks noGrp="1"/>
          </p:cNvSpPr>
          <p:nvPr>
            <p:ph type="dt" idx="1"/>
          </p:nvPr>
        </p:nvSpPr>
        <p:spPr>
          <a:xfrm>
            <a:off x="5633591" y="0"/>
            <a:ext cx="4309799" cy="340598"/>
          </a:xfrm>
          <a:prstGeom prst="rect">
            <a:avLst/>
          </a:prstGeom>
        </p:spPr>
        <p:txBody>
          <a:bodyPr vert="horz" lIns="91431" tIns="45715" rIns="91431" bIns="45715" rtlCol="0"/>
          <a:lstStyle>
            <a:lvl1pPr algn="r">
              <a:defRPr sz="1200"/>
            </a:lvl1pPr>
          </a:lstStyle>
          <a:p>
            <a:fld id="{43033ABC-8110-4DA9-A04C-7E916A177A6E}" type="datetimeFigureOut">
              <a:rPr lang="zh-TW" altLang="en-US" smtClean="0"/>
              <a:t>2015/9/19</a:t>
            </a:fld>
            <a:endParaRPr lang="zh-TW" altLang="en-US"/>
          </a:p>
        </p:txBody>
      </p:sp>
      <p:sp>
        <p:nvSpPr>
          <p:cNvPr id="4" name="投影片圖像版面配置區 3"/>
          <p:cNvSpPr>
            <a:spLocks noGrp="1" noRot="1" noChangeAspect="1"/>
          </p:cNvSpPr>
          <p:nvPr>
            <p:ph type="sldImg" idx="2"/>
          </p:nvPr>
        </p:nvSpPr>
        <p:spPr>
          <a:xfrm>
            <a:off x="3270250" y="511175"/>
            <a:ext cx="3405188" cy="255428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994570" y="3235683"/>
            <a:ext cx="7956550" cy="3065384"/>
          </a:xfrm>
          <a:prstGeom prst="rect">
            <a:avLst/>
          </a:prstGeom>
        </p:spPr>
        <p:txBody>
          <a:bodyPr vert="horz" lIns="91431" tIns="45715" rIns="91431" bIns="45715"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4" y="6470184"/>
            <a:ext cx="4309799" cy="340598"/>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33591" y="6470184"/>
            <a:ext cx="4309799" cy="340598"/>
          </a:xfrm>
          <a:prstGeom prst="rect">
            <a:avLst/>
          </a:prstGeom>
        </p:spPr>
        <p:txBody>
          <a:bodyPr vert="horz" lIns="91431" tIns="45715" rIns="91431" bIns="45715" rtlCol="0" anchor="b"/>
          <a:lstStyle>
            <a:lvl1pPr algn="r">
              <a:defRPr sz="1200"/>
            </a:lvl1pPr>
          </a:lstStyle>
          <a:p>
            <a:fld id="{E7703128-FD04-4BD1-A8C7-1C079328FC1B}" type="slidenum">
              <a:rPr lang="zh-TW" altLang="en-US" smtClean="0"/>
              <a:t>‹#›</a:t>
            </a:fld>
            <a:endParaRPr lang="zh-TW" altLang="en-US"/>
          </a:p>
        </p:txBody>
      </p:sp>
    </p:spTree>
    <p:extLst>
      <p:ext uri="{BB962C8B-B14F-4D97-AF65-F5344CB8AC3E}">
        <p14:creationId xmlns:p14="http://schemas.microsoft.com/office/powerpoint/2010/main" val="58613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7703128-FD04-4BD1-A8C7-1C079328FC1B}" type="slidenum">
              <a:rPr lang="zh-TW" altLang="en-US" smtClean="0"/>
              <a:t>9</a:t>
            </a:fld>
            <a:endParaRPr lang="zh-TW" altLang="en-US"/>
          </a:p>
        </p:txBody>
      </p:sp>
    </p:spTree>
    <p:extLst>
      <p:ext uri="{BB962C8B-B14F-4D97-AF65-F5344CB8AC3E}">
        <p14:creationId xmlns:p14="http://schemas.microsoft.com/office/powerpoint/2010/main" val="129166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7703128-FD04-4BD1-A8C7-1C079328FC1B}" type="slidenum">
              <a:rPr lang="zh-TW" altLang="en-US" smtClean="0"/>
              <a:t>10</a:t>
            </a:fld>
            <a:endParaRPr lang="zh-TW" altLang="en-US"/>
          </a:p>
        </p:txBody>
      </p:sp>
    </p:spTree>
    <p:extLst>
      <p:ext uri="{BB962C8B-B14F-4D97-AF65-F5344CB8AC3E}">
        <p14:creationId xmlns:p14="http://schemas.microsoft.com/office/powerpoint/2010/main" val="352437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7703128-FD04-4BD1-A8C7-1C079328FC1B}" type="slidenum">
              <a:rPr lang="zh-TW" altLang="en-US" smtClean="0"/>
              <a:t>20</a:t>
            </a:fld>
            <a:endParaRPr lang="zh-TW" altLang="en-US"/>
          </a:p>
        </p:txBody>
      </p:sp>
    </p:spTree>
    <p:extLst>
      <p:ext uri="{BB962C8B-B14F-4D97-AF65-F5344CB8AC3E}">
        <p14:creationId xmlns:p14="http://schemas.microsoft.com/office/powerpoint/2010/main" val="3304806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239F799-F11C-4BD8-974D-38B1B82224A9}" type="datetime1">
              <a:rPr lang="zh-TW" altLang="en-US" smtClean="0"/>
              <a:t>2015/9/19</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7064629-AA17-4616-AFCE-FFDE08F85C78}"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6AA4CFB-E4BC-4362-95BD-45F5E81FFD85}" type="datetime1">
              <a:rPr lang="zh-TW" altLang="en-US" smtClean="0"/>
              <a:t>2015/9/19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7064629-AA17-4616-AFCE-FFDE08F85C78}"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extLst/>
          </a:lstStyle>
          <a:p>
            <a:fld id="{F3608EC9-13DA-468A-84A9-F60B78AFEB64}" type="datetime1">
              <a:rPr lang="zh-TW" altLang="en-US" smtClean="0"/>
              <a:t>2015/9/19</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extLst/>
          </a:lstStyle>
          <a:p>
            <a:endParaRPr lang="zh-TW" altLang="en-US"/>
          </a:p>
        </p:txBody>
      </p:sp>
      <p:sp>
        <p:nvSpPr>
          <p:cNvPr id="6" name="投影片編號版面配置區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7064629-AA17-4616-AFCE-FFDE08F85C78}"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D43CBB7-B9B2-41BB-A4B9-B3F39AF2DA61}" type="datetime1">
              <a:rPr lang="zh-TW" altLang="en-US" smtClean="0"/>
              <a:t>2015/9/19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7064629-AA17-4616-AFCE-FFDE08F85C78}"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6B921CB-76BA-40C0-95DF-1745F49F433B}" type="datetime1">
              <a:rPr lang="zh-TW" altLang="en-US" smtClean="0"/>
              <a:t>2015/9/19</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TW" altLang="en-US"/>
          </a:p>
        </p:txBody>
      </p:sp>
      <p:sp>
        <p:nvSpPr>
          <p:cNvPr id="6" name="投影片編號版面配置區 5"/>
          <p:cNvSpPr>
            <a:spLocks noGrp="1"/>
          </p:cNvSpPr>
          <p:nvPr>
            <p:ph type="sldNum" sz="quarter" idx="12"/>
          </p:nvPr>
        </p:nvSpPr>
        <p:spPr>
          <a:xfrm>
            <a:off x="6733952" y="6555112"/>
            <a:ext cx="588336" cy="228600"/>
          </a:xfrm>
        </p:spPr>
        <p:txBody>
          <a:bodyPr/>
          <a:lstStyle>
            <a:extLst/>
          </a:lstStyle>
          <a:p>
            <a:fld id="{07064629-AA17-4616-AFCE-FFDE08F85C78}"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F92E1CFC-88AC-4F2A-AD33-174228614B92}" type="datetime1">
              <a:rPr lang="zh-TW" altLang="en-US" smtClean="0"/>
              <a:t>2015/9/19</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7064629-AA17-4616-AFCE-FFDE08F85C78}"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35A771F2-34A5-4C93-AD38-D905EAD2FE37}" type="datetime1">
              <a:rPr lang="zh-TW" altLang="en-US" smtClean="0"/>
              <a:t>2015/9/19</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07064629-AA17-4616-AFCE-FFDE08F85C78}"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DBF5BEFD-9DE7-4925-AD89-FF4C9034CC9B}" type="datetime1">
              <a:rPr lang="zh-TW" altLang="en-US" smtClean="0"/>
              <a:t>2015/9/19</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07064629-AA17-4616-AFCE-FFDE08F85C78}"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93A5ABD3-6B09-438D-8F3C-1AFD97A91971}" type="datetime1">
              <a:rPr lang="zh-TW" altLang="en-US" smtClean="0"/>
              <a:t>2015/9/19</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p>
        </p:txBody>
      </p:sp>
      <p:sp>
        <p:nvSpPr>
          <p:cNvPr id="4" name="投影片編號版面配置區 3"/>
          <p:cNvSpPr>
            <a:spLocks noGrp="1"/>
          </p:cNvSpPr>
          <p:nvPr>
            <p:ph type="sldNum" sz="quarter" idx="12"/>
          </p:nvPr>
        </p:nvSpPr>
        <p:spPr/>
        <p:txBody>
          <a:bodyPr/>
          <a:lstStyle>
            <a:extLst/>
          </a:lstStyle>
          <a:p>
            <a:fld id="{07064629-AA17-4616-AFCE-FFDE08F85C78}"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C96B9D96-9C5D-4F87-9BF0-ABE7B4F1B5FB}" type="datetime1">
              <a:rPr lang="zh-TW" altLang="en-US" smtClean="0"/>
              <a:t>2015/9/19</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7064629-AA17-4616-AFCE-FFDE08F85C78}"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extLst/>
          </a:lstStyle>
          <a:p>
            <a:fld id="{B64A4C5A-7779-43B3-B5AE-44B02823CE25}" type="datetime1">
              <a:rPr lang="zh-TW" altLang="en-US" smtClean="0"/>
              <a:t>2015/9/19</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7064629-AA17-4616-AFCE-FFDE08F85C78}" type="slidenum">
              <a:rPr lang="zh-TW" altLang="en-US" smtClean="0"/>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E4E252C-7140-436B-9F99-076C7BD56E01}" type="datetime1">
              <a:rPr lang="zh-TW" altLang="en-US" smtClean="0"/>
              <a:t>2015/9/19</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16" name="投影片編號版面配置區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7064629-AA17-4616-AFCE-FFDE08F85C78}"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35816" y="980728"/>
            <a:ext cx="7772400" cy="1470025"/>
          </a:xfrm>
        </p:spPr>
        <p:txBody>
          <a:bodyPr>
            <a:normAutofit/>
          </a:bodyPr>
          <a:lstStyle/>
          <a:p>
            <a:r>
              <a:rPr lang="en-US" altLang="zh-TW" sz="9600" dirty="0" smtClean="0"/>
              <a:t>928</a:t>
            </a:r>
            <a:r>
              <a:rPr lang="zh-TW" altLang="en-US" sz="9600" dirty="0" smtClean="0"/>
              <a:t>家長日</a:t>
            </a:r>
            <a:endParaRPr lang="zh-TW" altLang="en-US" sz="9600" dirty="0"/>
          </a:p>
        </p:txBody>
      </p:sp>
      <p:pic>
        <p:nvPicPr>
          <p:cNvPr id="3075" name="Picture 3" descr="Z:\Temporary Internet Files\Content.IE5\KLUM1U1G\MC900428207[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681099"/>
            <a:ext cx="3960440" cy="407122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4" y="4149080"/>
            <a:ext cx="1304925"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Z:\Temporary Internet Files\Content.IE5\L200ZFG7\MC90044568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755" y="1864660"/>
            <a:ext cx="1305127"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856" y="875338"/>
            <a:ext cx="2286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36" y="-243408"/>
            <a:ext cx="1304925"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2428" y="2850286"/>
            <a:ext cx="2286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頁尾版面配置區 2"/>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117680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332656"/>
            <a:ext cx="7992888" cy="6120680"/>
          </a:xfrm>
        </p:spPr>
        <p:txBody>
          <a:bodyPr>
            <a:normAutofit/>
          </a:bodyPr>
          <a:lstStyle/>
          <a:p>
            <a:r>
              <a:rPr lang="en-US" altLang="zh-TW" sz="2800" dirty="0"/>
              <a:t>4</a:t>
            </a:r>
            <a:r>
              <a:rPr lang="en-US" altLang="zh-TW" sz="2800" dirty="0" smtClean="0"/>
              <a:t>.</a:t>
            </a:r>
            <a:r>
              <a:rPr lang="zh-TW" altLang="en-US" sz="2800" dirty="0"/>
              <a:t>班費餘額</a:t>
            </a:r>
            <a:r>
              <a:rPr lang="en-US" altLang="zh-TW" sz="2800" dirty="0"/>
              <a:t>21311</a:t>
            </a:r>
            <a:r>
              <a:rPr lang="zh-TW" altLang="en-US" sz="2800" dirty="0" smtClean="0"/>
              <a:t>元，擬</a:t>
            </a:r>
            <a:r>
              <a:rPr lang="zh-TW" altLang="en-US" sz="2800" dirty="0"/>
              <a:t>本學期將於</a:t>
            </a:r>
            <a:r>
              <a:rPr lang="en-US" altLang="zh-TW" sz="2800" b="1" dirty="0" smtClean="0">
                <a:solidFill>
                  <a:srgbClr val="FF0000"/>
                </a:solidFill>
              </a:rPr>
              <a:t>11</a:t>
            </a:r>
            <a:r>
              <a:rPr lang="zh-TW" altLang="en-US" sz="2800" b="1" dirty="0" smtClean="0">
                <a:solidFill>
                  <a:srgbClr val="FF0000"/>
                </a:solidFill>
              </a:rPr>
              <a:t>月初收取</a:t>
            </a:r>
            <a:r>
              <a:rPr lang="zh-TW" altLang="en-US" sz="2800" b="1" dirty="0">
                <a:solidFill>
                  <a:srgbClr val="FF0000"/>
                </a:solidFill>
              </a:rPr>
              <a:t>班費</a:t>
            </a:r>
            <a:r>
              <a:rPr lang="en-US" altLang="zh-TW" sz="2800" b="1" dirty="0">
                <a:solidFill>
                  <a:srgbClr val="FF0000"/>
                </a:solidFill>
              </a:rPr>
              <a:t>1000</a:t>
            </a:r>
            <a:r>
              <a:rPr lang="zh-TW" altLang="en-US" sz="2800" b="1" dirty="0">
                <a:solidFill>
                  <a:srgbClr val="FF0000"/>
                </a:solidFill>
              </a:rPr>
              <a:t>元</a:t>
            </a:r>
            <a:r>
              <a:rPr lang="zh-TW" altLang="en-US" sz="2800" b="1" dirty="0"/>
              <a:t>。</a:t>
            </a:r>
            <a:endParaRPr lang="en-US" altLang="zh-TW" sz="2800" b="1" dirty="0"/>
          </a:p>
          <a:p>
            <a:pPr algn="just"/>
            <a:r>
              <a:rPr lang="en-US" altLang="zh-TW" sz="2800" dirty="0" smtClean="0"/>
              <a:t>5.</a:t>
            </a:r>
            <a:r>
              <a:rPr lang="zh-TW" altLang="en-US" sz="2800" dirty="0"/>
              <a:t>依據基北區十二年國民基本教育免試入學超額比序「服務學習」採計規定以及新</a:t>
            </a:r>
            <a:r>
              <a:rPr lang="zh-TW" altLang="en-US" sz="2800" dirty="0" smtClean="0"/>
              <a:t>北市</a:t>
            </a:r>
            <a:r>
              <a:rPr lang="zh-TW" altLang="en-US" sz="2800" dirty="0"/>
              <a:t>政府教育局推展學校服務學習實施要點</a:t>
            </a:r>
            <a:r>
              <a:rPr lang="en-US" altLang="zh-TW" sz="2800" dirty="0"/>
              <a:t>(</a:t>
            </a:r>
            <a:r>
              <a:rPr lang="zh-TW" altLang="en-US" sz="2800" dirty="0" smtClean="0"/>
              <a:t>中華民國</a:t>
            </a:r>
            <a:r>
              <a:rPr lang="en-US" altLang="zh-TW" sz="2800" dirty="0" smtClean="0"/>
              <a:t>101</a:t>
            </a:r>
            <a:r>
              <a:rPr lang="zh-TW" altLang="en-US" sz="2800" dirty="0" smtClean="0"/>
              <a:t>年</a:t>
            </a:r>
            <a:r>
              <a:rPr lang="en-US" altLang="zh-TW" sz="2800" dirty="0" smtClean="0"/>
              <a:t>8 </a:t>
            </a:r>
            <a:r>
              <a:rPr lang="zh-TW" altLang="en-US" sz="2800" dirty="0" smtClean="0"/>
              <a:t>月</a:t>
            </a:r>
            <a:r>
              <a:rPr lang="en-US" altLang="zh-TW" sz="2800" dirty="0" smtClean="0"/>
              <a:t>20</a:t>
            </a:r>
            <a:r>
              <a:rPr lang="zh-TW" altLang="en-US" sz="2800" dirty="0" smtClean="0"/>
              <a:t>日</a:t>
            </a:r>
            <a:r>
              <a:rPr lang="zh-TW" altLang="en-US" sz="2800" dirty="0"/>
              <a:t>北教特字</a:t>
            </a:r>
            <a:r>
              <a:rPr lang="zh-TW" altLang="en-US" sz="2800" dirty="0" smtClean="0"/>
              <a:t>第</a:t>
            </a:r>
            <a:r>
              <a:rPr lang="en-US" altLang="zh-TW" sz="2800" dirty="0" smtClean="0"/>
              <a:t>1012312374</a:t>
            </a:r>
            <a:r>
              <a:rPr lang="zh-TW" altLang="en-US" sz="2800" dirty="0" smtClean="0"/>
              <a:t>號</a:t>
            </a:r>
            <a:r>
              <a:rPr lang="en-US" altLang="zh-TW" sz="2800" dirty="0"/>
              <a:t>)</a:t>
            </a:r>
            <a:r>
              <a:rPr lang="zh-TW" altLang="en-US" sz="2800" dirty="0"/>
              <a:t>，持續推行新北市立海山高中服務學習實施要點，</a:t>
            </a:r>
            <a:r>
              <a:rPr lang="zh-TW" altLang="en-US" sz="2800" b="1" dirty="0">
                <a:solidFill>
                  <a:srgbClr val="FF0000"/>
                </a:solidFill>
              </a:rPr>
              <a:t>本校學生</a:t>
            </a:r>
            <a:r>
              <a:rPr lang="zh-TW" altLang="en-US" sz="2800" b="1" dirty="0" smtClean="0">
                <a:solidFill>
                  <a:srgbClr val="FF0000"/>
                </a:solidFill>
              </a:rPr>
              <a:t>每人每</a:t>
            </a:r>
            <a:r>
              <a:rPr lang="zh-TW" altLang="en-US" sz="2800" b="1" dirty="0">
                <a:solidFill>
                  <a:srgbClr val="FF0000"/>
                </a:solidFill>
              </a:rPr>
              <a:t>學期應參與校內或校外服務學習至少</a:t>
            </a:r>
            <a:r>
              <a:rPr lang="en-US" altLang="zh-TW" sz="2800" b="1" dirty="0">
                <a:solidFill>
                  <a:srgbClr val="FF0000"/>
                </a:solidFill>
              </a:rPr>
              <a:t>6</a:t>
            </a:r>
            <a:r>
              <a:rPr lang="zh-TW" altLang="en-US" sz="2800" b="1" dirty="0">
                <a:solidFill>
                  <a:srgbClr val="FF0000"/>
                </a:solidFill>
              </a:rPr>
              <a:t>小時</a:t>
            </a:r>
            <a:r>
              <a:rPr lang="zh-TW" altLang="en-US" sz="2800" dirty="0"/>
              <a:t>。</a:t>
            </a:r>
            <a:r>
              <a:rPr lang="zh-TW" altLang="en-US" sz="2800" b="1" dirty="0">
                <a:solidFill>
                  <a:srgbClr val="92D050"/>
                </a:solidFill>
              </a:rPr>
              <a:t>九</a:t>
            </a:r>
            <a:r>
              <a:rPr lang="zh-TW" altLang="en-US" sz="2800" b="1" dirty="0" smtClean="0">
                <a:solidFill>
                  <a:srgbClr val="92D050"/>
                </a:solidFill>
              </a:rPr>
              <a:t>年級上</a:t>
            </a:r>
            <a:r>
              <a:rPr lang="zh-TW" altLang="en-US" sz="2800" b="1" dirty="0">
                <a:solidFill>
                  <a:srgbClr val="92D050"/>
                </a:solidFill>
              </a:rPr>
              <a:t>學期校外教學有</a:t>
            </a:r>
            <a:r>
              <a:rPr lang="en-US" altLang="zh-TW" sz="2800" b="1" dirty="0">
                <a:solidFill>
                  <a:srgbClr val="92D050"/>
                </a:solidFill>
              </a:rPr>
              <a:t>4</a:t>
            </a:r>
            <a:r>
              <a:rPr lang="zh-TW" altLang="en-US" sz="2800" b="1" dirty="0">
                <a:solidFill>
                  <a:srgbClr val="92D050"/>
                </a:solidFill>
              </a:rPr>
              <a:t>小時環境教育服務</a:t>
            </a:r>
            <a:r>
              <a:rPr lang="zh-TW" altLang="en-US" sz="2800" dirty="0"/>
              <a:t>，未參加校外教學學生會</a:t>
            </a:r>
            <a:r>
              <a:rPr lang="zh-TW" altLang="en-US" sz="2800" dirty="0" smtClean="0"/>
              <a:t>由衛生</a:t>
            </a:r>
            <a:r>
              <a:rPr lang="zh-TW" altLang="en-US" sz="2800" dirty="0"/>
              <a:t>組統一安排</a:t>
            </a:r>
            <a:r>
              <a:rPr lang="en-US" altLang="zh-TW" sz="2800" dirty="0"/>
              <a:t>4</a:t>
            </a:r>
            <a:r>
              <a:rPr lang="zh-TW" altLang="en-US" sz="2800" dirty="0"/>
              <a:t>小時校園環境</a:t>
            </a:r>
            <a:r>
              <a:rPr lang="zh-TW" altLang="en-US" sz="2800" dirty="0" smtClean="0"/>
              <a:t>服務</a:t>
            </a:r>
            <a:r>
              <a:rPr lang="zh-TW" altLang="en-US" sz="2800" dirty="0"/>
              <a:t>，完成後</a:t>
            </a:r>
            <a:r>
              <a:rPr lang="zh-TW" altLang="en-US" sz="2800" b="1" dirty="0">
                <a:solidFill>
                  <a:srgbClr val="FF0000"/>
                </a:solidFill>
              </a:rPr>
              <a:t>務必將時數卡交給導師完成登錄</a:t>
            </a:r>
            <a:r>
              <a:rPr lang="zh-TW" altLang="en-US" sz="2800" dirty="0"/>
              <a:t>。</a:t>
            </a:r>
            <a:r>
              <a:rPr lang="en-US" altLang="zh-TW" sz="2800" dirty="0"/>
              <a:t>(</a:t>
            </a:r>
            <a:r>
              <a:rPr lang="zh-TW" altLang="en-US" sz="2800" dirty="0"/>
              <a:t>計算基準日為上學期</a:t>
            </a:r>
            <a:r>
              <a:rPr lang="en-US" altLang="zh-TW" sz="2800" dirty="0"/>
              <a:t>:8</a:t>
            </a:r>
            <a:r>
              <a:rPr lang="zh-TW" altLang="en-US" sz="2800" dirty="0"/>
              <a:t>月</a:t>
            </a:r>
            <a:r>
              <a:rPr lang="en-US" altLang="zh-TW" sz="2800" dirty="0"/>
              <a:t>~</a:t>
            </a:r>
            <a:r>
              <a:rPr lang="zh-TW" altLang="en-US" sz="2800" dirty="0"/>
              <a:t>隔年</a:t>
            </a:r>
            <a:r>
              <a:rPr lang="en-US" altLang="zh-TW" sz="2800" dirty="0"/>
              <a:t>1</a:t>
            </a:r>
            <a:r>
              <a:rPr lang="zh-TW" altLang="en-US" sz="2800" dirty="0"/>
              <a:t>月，下學期</a:t>
            </a:r>
            <a:r>
              <a:rPr lang="en-US" altLang="zh-TW" sz="2800" dirty="0"/>
              <a:t>:2~7</a:t>
            </a:r>
            <a:r>
              <a:rPr lang="zh-TW" altLang="en-US" sz="2800" dirty="0"/>
              <a:t>月</a:t>
            </a:r>
            <a:r>
              <a:rPr lang="en-US" altLang="zh-TW" sz="2800" dirty="0"/>
              <a:t>)</a:t>
            </a:r>
            <a:r>
              <a:rPr lang="zh-TW" altLang="en-US" sz="2800" dirty="0" smtClean="0"/>
              <a:t>。</a:t>
            </a:r>
            <a:endParaRPr lang="zh-TW" altLang="en-US" sz="2400" dirty="0"/>
          </a:p>
          <a:p>
            <a:endParaRPr lang="zh-TW" altLang="en-US" sz="3000" dirty="0"/>
          </a:p>
          <a:p>
            <a:endParaRPr lang="zh-TW" altLang="en-US" sz="3000" dirty="0"/>
          </a:p>
          <a:p>
            <a:endParaRPr lang="zh-TW" altLang="en-US" dirty="0"/>
          </a:p>
        </p:txBody>
      </p:sp>
      <p:pic>
        <p:nvPicPr>
          <p:cNvPr id="1029" name="Picture 5" descr="Z:\Temporary Internet Files\Content.IE5\6GJI55NL\toy-train-vector-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695" y="5684798"/>
            <a:ext cx="2187327" cy="1173202"/>
          </a:xfrm>
          <a:prstGeom prst="rect">
            <a:avLst/>
          </a:prstGeom>
          <a:noFill/>
          <a:extLst>
            <a:ext uri="{909E8E84-426E-40DD-AFC4-6F175D3DCCD1}">
              <a14:hiddenFill xmlns:a14="http://schemas.microsoft.com/office/drawing/2010/main">
                <a:solidFill>
                  <a:srgbClr val="FFFFFF"/>
                </a:solidFill>
              </a14:hiddenFill>
            </a:ext>
          </a:extLst>
        </p:spPr>
      </p:pic>
      <p:sp>
        <p:nvSpPr>
          <p:cNvPr id="2" name="頁尾版面配置區 1"/>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16565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332656"/>
            <a:ext cx="7920880" cy="6264696"/>
          </a:xfrm>
        </p:spPr>
        <p:txBody>
          <a:bodyPr>
            <a:normAutofit fontScale="77500" lnSpcReduction="20000"/>
          </a:bodyPr>
          <a:lstStyle/>
          <a:p>
            <a:pPr lvl="0" algn="just">
              <a:lnSpc>
                <a:spcPct val="120000"/>
              </a:lnSpc>
              <a:buClr>
                <a:srgbClr val="B13F9A"/>
              </a:buClr>
            </a:pPr>
            <a:r>
              <a:rPr lang="en-US" altLang="zh-TW" sz="3600" dirty="0" smtClean="0">
                <a:solidFill>
                  <a:prstClr val="black"/>
                </a:solidFill>
              </a:rPr>
              <a:t>6.</a:t>
            </a:r>
            <a:r>
              <a:rPr lang="zh-TW" altLang="en-US" sz="3600" b="1" dirty="0">
                <a:solidFill>
                  <a:srgbClr val="FF0000"/>
                </a:solidFill>
              </a:rPr>
              <a:t>班級複習進度規劃</a:t>
            </a:r>
            <a:r>
              <a:rPr lang="zh-TW" altLang="zh-TW" sz="3600" dirty="0" smtClean="0"/>
              <a:t>：</a:t>
            </a:r>
            <a:r>
              <a:rPr lang="zh-TW" altLang="en-US" sz="3600" dirty="0"/>
              <a:t>暑期</a:t>
            </a:r>
            <a:r>
              <a:rPr lang="zh-TW" altLang="en-US" sz="3600" dirty="0" smtClean="0"/>
              <a:t>輔導時已完</a:t>
            </a:r>
            <a:r>
              <a:rPr lang="en-US" altLang="zh-TW" sz="3600" dirty="0" smtClean="0"/>
              <a:t>B1~B2</a:t>
            </a:r>
            <a:r>
              <a:rPr lang="en-US" altLang="zh-TW" sz="3600" dirty="0"/>
              <a:t>(</a:t>
            </a:r>
            <a:r>
              <a:rPr lang="zh-TW" altLang="en-US" sz="3600" dirty="0"/>
              <a:t>部分科目已</a:t>
            </a:r>
            <a:r>
              <a:rPr lang="zh-TW" altLang="en-US" sz="3600" dirty="0" smtClean="0"/>
              <a:t>複習至</a:t>
            </a:r>
            <a:r>
              <a:rPr lang="en-US" altLang="zh-TW" sz="3600" dirty="0" smtClean="0"/>
              <a:t>B3</a:t>
            </a:r>
            <a:r>
              <a:rPr lang="en-US" altLang="zh-TW" sz="3600" dirty="0"/>
              <a:t>)</a:t>
            </a:r>
            <a:r>
              <a:rPr lang="zh-TW" altLang="en-US" sz="3600" dirty="0"/>
              <a:t>，開學</a:t>
            </a:r>
            <a:r>
              <a:rPr lang="zh-TW" altLang="en-US" sz="3600" dirty="0" smtClean="0"/>
              <a:t>後導師仍持續為班上安排全班性複習</a:t>
            </a:r>
            <a:r>
              <a:rPr lang="zh-TW" altLang="en-US" sz="3600" dirty="0"/>
              <a:t>進度</a:t>
            </a:r>
            <a:r>
              <a:rPr lang="zh-TW" altLang="en-US" sz="3600" dirty="0" smtClean="0"/>
              <a:t>，如遇到</a:t>
            </a:r>
            <a:r>
              <a:rPr lang="zh-TW" altLang="en-US" sz="3600" dirty="0"/>
              <a:t>段考則暫停複習進度</a:t>
            </a:r>
            <a:r>
              <a:rPr lang="zh-TW" altLang="en-US" sz="3600" dirty="0" smtClean="0"/>
              <a:t>，讓孩子將重心放在段</a:t>
            </a:r>
            <a:r>
              <a:rPr lang="zh-TW" altLang="en-US" sz="3600" dirty="0"/>
              <a:t>考</a:t>
            </a:r>
            <a:r>
              <a:rPr lang="zh-TW" altLang="en-US" sz="3600" dirty="0" smtClean="0"/>
              <a:t>。</a:t>
            </a:r>
            <a:endParaRPr lang="en-US" altLang="zh-TW" sz="3600" dirty="0"/>
          </a:p>
          <a:p>
            <a:pPr lvl="0" algn="just">
              <a:lnSpc>
                <a:spcPct val="120000"/>
              </a:lnSpc>
              <a:buClr>
                <a:srgbClr val="B13F9A"/>
              </a:buClr>
            </a:pPr>
            <a:r>
              <a:rPr lang="en-US" altLang="zh-TW" sz="3600" dirty="0"/>
              <a:t>7</a:t>
            </a:r>
            <a:r>
              <a:rPr lang="en-US" altLang="zh-TW" sz="3600" dirty="0" smtClean="0"/>
              <a:t>.</a:t>
            </a:r>
            <a:r>
              <a:rPr lang="zh-TW" altLang="en-US" sz="3600" b="1" dirty="0" smtClean="0">
                <a:solidFill>
                  <a:srgbClr val="FF0000"/>
                </a:solidFill>
              </a:rPr>
              <a:t>留校時間規劃</a:t>
            </a:r>
            <a:r>
              <a:rPr lang="en-US" altLang="zh-TW" sz="3600" dirty="0" smtClean="0"/>
              <a:t>:</a:t>
            </a:r>
            <a:r>
              <a:rPr lang="zh-TW" altLang="en-US" sz="3600" dirty="0" smtClean="0"/>
              <a:t>固定</a:t>
            </a:r>
            <a:r>
              <a:rPr lang="zh-TW" altLang="en-US" sz="3600" b="1" u="sng" dirty="0" smtClean="0">
                <a:solidFill>
                  <a:srgbClr val="00B050"/>
                </a:solidFill>
              </a:rPr>
              <a:t>每週二</a:t>
            </a:r>
            <a:r>
              <a:rPr lang="zh-TW" altLang="en-US" sz="3600" b="1" u="sng" dirty="0">
                <a:solidFill>
                  <a:srgbClr val="00B050"/>
                </a:solidFill>
              </a:rPr>
              <a:t>、</a:t>
            </a:r>
            <a:r>
              <a:rPr lang="zh-TW" altLang="en-US" sz="3600" b="1" u="sng" dirty="0" smtClean="0">
                <a:solidFill>
                  <a:srgbClr val="00B050"/>
                </a:solidFill>
              </a:rPr>
              <a:t>四</a:t>
            </a:r>
            <a:r>
              <a:rPr lang="zh-TW" altLang="en-US" sz="3600" dirty="0" smtClean="0"/>
              <a:t>由導師</a:t>
            </a:r>
            <a:r>
              <a:rPr lang="zh-TW" altLang="en-US" sz="3600" dirty="0"/>
              <a:t>實施</a:t>
            </a:r>
            <a:r>
              <a:rPr lang="zh-TW" altLang="en-US" sz="3600" dirty="0" smtClean="0"/>
              <a:t>留校課後複習</a:t>
            </a:r>
            <a:r>
              <a:rPr lang="en-US" altLang="zh-TW" sz="3600" dirty="0" smtClean="0"/>
              <a:t>(</a:t>
            </a:r>
            <a:r>
              <a:rPr lang="zh-TW" altLang="en-US" sz="3600" dirty="0" smtClean="0"/>
              <a:t>依複習進度表進行</a:t>
            </a:r>
            <a:r>
              <a:rPr lang="en-US" altLang="zh-TW" sz="3600" dirty="0" smtClean="0"/>
              <a:t>)</a:t>
            </a:r>
            <a:r>
              <a:rPr lang="zh-TW" altLang="en-US" sz="3600" dirty="0" smtClean="0"/>
              <a:t>，</a:t>
            </a:r>
            <a:r>
              <a:rPr lang="zh-TW" altLang="en-US" sz="3600" dirty="0"/>
              <a:t>其餘三日</a:t>
            </a:r>
            <a:r>
              <a:rPr lang="zh-TW" altLang="en-US" sz="3600" dirty="0" smtClean="0"/>
              <a:t>原則上會在處理完班務及複習進度後約於</a:t>
            </a:r>
            <a:r>
              <a:rPr lang="zh-TW" altLang="en-US" sz="3600" b="1" u="sng" dirty="0" smtClean="0"/>
              <a:t>四點半</a:t>
            </a:r>
            <a:r>
              <a:rPr lang="zh-TW" altLang="en-US" sz="3600" dirty="0"/>
              <a:t>左右放學</a:t>
            </a:r>
            <a:r>
              <a:rPr lang="zh-TW" altLang="en-US" sz="3600" dirty="0" smtClean="0"/>
              <a:t>，如有個別狀況</a:t>
            </a:r>
            <a:r>
              <a:rPr lang="en-US" altLang="zh-TW" sz="3600" dirty="0" smtClean="0"/>
              <a:t>(</a:t>
            </a:r>
            <a:r>
              <a:rPr lang="zh-TW" altLang="en-US" sz="3600" dirty="0" smtClean="0"/>
              <a:t>如值日生、個別輔導</a:t>
            </a:r>
            <a:r>
              <a:rPr lang="zh-TW" altLang="en-US" sz="3600" dirty="0"/>
              <a:t>、</a:t>
            </a:r>
            <a:r>
              <a:rPr lang="zh-TW" altLang="en-US" sz="3600" dirty="0" smtClean="0"/>
              <a:t>勞動服務等</a:t>
            </a:r>
            <a:r>
              <a:rPr lang="en-US" altLang="zh-TW" sz="3600" dirty="0" smtClean="0"/>
              <a:t>)</a:t>
            </a:r>
            <a:r>
              <a:rPr lang="zh-TW" altLang="en-US" sz="3600" dirty="0" smtClean="0"/>
              <a:t>亦以</a:t>
            </a:r>
            <a:r>
              <a:rPr lang="zh-TW" altLang="en-US" sz="3600" b="1" dirty="0">
                <a:solidFill>
                  <a:srgbClr val="FF0000"/>
                </a:solidFill>
              </a:rPr>
              <a:t>不超過五點離班為</a:t>
            </a:r>
            <a:r>
              <a:rPr lang="zh-TW" altLang="en-US" sz="3600" b="1" dirty="0" smtClean="0">
                <a:solidFill>
                  <a:srgbClr val="FF0000"/>
                </a:solidFill>
              </a:rPr>
              <a:t>原則</a:t>
            </a:r>
            <a:r>
              <a:rPr lang="zh-TW" altLang="en-US" sz="3600" dirty="0" smtClean="0">
                <a:latin typeface="新細明體"/>
                <a:ea typeface="新細明體"/>
              </a:rPr>
              <a:t>，</a:t>
            </a:r>
            <a:r>
              <a:rPr lang="zh-TW" altLang="en-US" sz="3600" dirty="0"/>
              <a:t>以方便</a:t>
            </a:r>
            <a:r>
              <a:rPr lang="zh-TW" altLang="en-US" sz="3600" dirty="0" smtClean="0"/>
              <a:t>家長</a:t>
            </a:r>
            <a:r>
              <a:rPr lang="zh-TW" altLang="en-US" sz="3600" dirty="0"/>
              <a:t>接送或掌握孩子動向</a:t>
            </a:r>
            <a:r>
              <a:rPr lang="zh-TW" altLang="en-US" sz="3600" dirty="0" smtClean="0"/>
              <a:t>。</a:t>
            </a:r>
            <a:endParaRPr lang="zh-TW" altLang="en-US" sz="3600" dirty="0"/>
          </a:p>
          <a:p>
            <a:pPr lvl="0">
              <a:buClr>
                <a:srgbClr val="B13F9A"/>
              </a:buClr>
            </a:pPr>
            <a:r>
              <a:rPr lang="en-US" altLang="zh-TW" sz="3900" dirty="0" smtClean="0"/>
              <a:t>8.105</a:t>
            </a:r>
            <a:r>
              <a:rPr lang="zh-TW" altLang="en-US" sz="3900" dirty="0"/>
              <a:t>學年度免試入學方案</a:t>
            </a:r>
            <a:r>
              <a:rPr lang="zh-TW" altLang="en-US" sz="3900" dirty="0" smtClean="0"/>
              <a:t>說明</a:t>
            </a:r>
            <a:r>
              <a:rPr lang="zh-TW" altLang="en-US" sz="3900" dirty="0"/>
              <a:t> </a:t>
            </a:r>
            <a:endParaRPr lang="en-US" altLang="zh-TW" sz="3900" dirty="0" smtClean="0"/>
          </a:p>
          <a:p>
            <a:pPr marL="0" lvl="0" indent="0">
              <a:buClr>
                <a:srgbClr val="B13F9A"/>
              </a:buClr>
              <a:buNone/>
            </a:pPr>
            <a:r>
              <a:rPr lang="zh-TW" altLang="en-US" sz="3600" dirty="0"/>
              <a:t> </a:t>
            </a:r>
            <a:r>
              <a:rPr lang="zh-TW" altLang="en-US" sz="3600" dirty="0" smtClean="0"/>
              <a:t>   </a:t>
            </a:r>
            <a:r>
              <a:rPr lang="en-US" altLang="zh-TW" sz="3600" dirty="0" smtClean="0"/>
              <a:t>10/23</a:t>
            </a:r>
            <a:r>
              <a:rPr lang="en-US" altLang="zh-TW" sz="3600" dirty="0"/>
              <a:t>(</a:t>
            </a:r>
            <a:r>
              <a:rPr lang="zh-TW" altLang="en-US" sz="3600" dirty="0"/>
              <a:t>五</a:t>
            </a:r>
            <a:r>
              <a:rPr lang="en-US" altLang="zh-TW" sz="3600" dirty="0"/>
              <a:t>) </a:t>
            </a:r>
            <a:r>
              <a:rPr lang="en-US" altLang="zh-TW" sz="3600" dirty="0" smtClean="0"/>
              <a:t>9:00~21:00 </a:t>
            </a:r>
            <a:endParaRPr lang="en-US" altLang="zh-TW" sz="3600" dirty="0"/>
          </a:p>
          <a:p>
            <a:pPr marL="0" lvl="0" indent="0">
              <a:buClr>
                <a:srgbClr val="B13F9A"/>
              </a:buClr>
              <a:buNone/>
            </a:pPr>
            <a:r>
              <a:rPr lang="zh-TW" altLang="en-US" sz="3600" dirty="0"/>
              <a:t>  海山高中教務主任 </a:t>
            </a:r>
            <a:r>
              <a:rPr lang="zh-TW" altLang="en-US" sz="3600" dirty="0" smtClean="0"/>
              <a:t>  </a:t>
            </a:r>
            <a:r>
              <a:rPr lang="zh-TW" altLang="en-US" sz="3600" b="1" u="sng" dirty="0"/>
              <a:t>升高中職多元入學</a:t>
            </a:r>
            <a:r>
              <a:rPr lang="zh-TW" altLang="en-US" sz="3600" b="1" u="sng" dirty="0" smtClean="0"/>
              <a:t>方案宣導</a:t>
            </a:r>
            <a:endParaRPr lang="en-US" altLang="zh-TW" sz="3600" b="1" u="sng" dirty="0"/>
          </a:p>
          <a:p>
            <a:pPr marL="0" lvl="0" indent="0">
              <a:buClr>
                <a:srgbClr val="B13F9A"/>
              </a:buClr>
              <a:buNone/>
            </a:pPr>
            <a:endParaRPr lang="en-US" altLang="zh-TW" sz="3200" dirty="0"/>
          </a:p>
          <a:p>
            <a:pPr>
              <a:buClr>
                <a:srgbClr val="B13F9A"/>
              </a:buClr>
            </a:pPr>
            <a:endParaRPr lang="zh-TW" altLang="en-US" sz="32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437112"/>
            <a:ext cx="1148364" cy="1060738"/>
          </a:xfrm>
          <a:prstGeom prst="rect">
            <a:avLst/>
          </a:prstGeom>
        </p:spPr>
      </p:pic>
      <p:sp>
        <p:nvSpPr>
          <p:cNvPr id="2" name="頁尾版面配置區 1"/>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223320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60647"/>
            <a:ext cx="8424936" cy="6267331"/>
          </a:xfrm>
        </p:spPr>
      </p:pic>
      <p:sp>
        <p:nvSpPr>
          <p:cNvPr id="5" name="頁尾版面配置區 4"/>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709662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8075854" cy="6048672"/>
          </a:xfrm>
        </p:spPr>
      </p:pic>
      <p:sp>
        <p:nvSpPr>
          <p:cNvPr id="5" name="頁尾版面配置區 4"/>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4010120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40668"/>
            <a:ext cx="8557403" cy="6120680"/>
          </a:xfrm>
        </p:spPr>
      </p:pic>
      <p:sp>
        <p:nvSpPr>
          <p:cNvPr id="5" name="橢圓 4"/>
          <p:cNvSpPr/>
          <p:nvPr/>
        </p:nvSpPr>
        <p:spPr>
          <a:xfrm>
            <a:off x="6876256" y="2515496"/>
            <a:ext cx="151216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956376" y="4808427"/>
            <a:ext cx="302194" cy="523220"/>
          </a:xfrm>
          <a:prstGeom prst="rect">
            <a:avLst/>
          </a:prstGeom>
          <a:solidFill>
            <a:schemeClr val="tx2"/>
          </a:solidFill>
          <a:ln>
            <a:solidFill>
              <a:schemeClr val="tx2"/>
            </a:solidFill>
          </a:ln>
        </p:spPr>
        <p:txBody>
          <a:bodyPr wrap="square" lIns="91440" tIns="45720" rIns="91440" bIns="45720">
            <a:spAutoFit/>
          </a:bodyPr>
          <a:lstStyle/>
          <a:p>
            <a:pPr algn="ctr"/>
            <a:r>
              <a:rPr lang="en-US" altLang="zh-TW"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zh-TW"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矩形 9"/>
          <p:cNvSpPr/>
          <p:nvPr/>
        </p:nvSpPr>
        <p:spPr>
          <a:xfrm>
            <a:off x="1986975" y="3501008"/>
            <a:ext cx="302194" cy="523220"/>
          </a:xfrm>
          <a:prstGeom prst="rect">
            <a:avLst/>
          </a:prstGeom>
          <a:solidFill>
            <a:schemeClr val="tx2"/>
          </a:solidFill>
          <a:ln>
            <a:solidFill>
              <a:schemeClr val="tx2"/>
            </a:solidFill>
          </a:ln>
        </p:spPr>
        <p:txBody>
          <a:bodyPr wrap="square" lIns="91440" tIns="45720" rIns="91440" bIns="45720">
            <a:spAutoFit/>
          </a:bodyPr>
          <a:lstStyle/>
          <a:p>
            <a:pPr algn="ctr"/>
            <a:r>
              <a:rPr lang="en-US" altLang="zh-TW"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zh-TW"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矩形 10"/>
          <p:cNvSpPr/>
          <p:nvPr/>
        </p:nvSpPr>
        <p:spPr>
          <a:xfrm>
            <a:off x="1979712" y="5070881"/>
            <a:ext cx="302194" cy="523220"/>
          </a:xfrm>
          <a:prstGeom prst="rect">
            <a:avLst/>
          </a:prstGeom>
          <a:solidFill>
            <a:schemeClr val="tx2"/>
          </a:solidFill>
          <a:ln>
            <a:solidFill>
              <a:schemeClr val="tx2"/>
            </a:solidFill>
          </a:ln>
        </p:spPr>
        <p:txBody>
          <a:bodyPr wrap="square" lIns="91440" tIns="45720" rIns="91440" bIns="45720">
            <a:spAutoFit/>
          </a:bodyPr>
          <a:lstStyle/>
          <a:p>
            <a:pPr algn="ctr"/>
            <a:r>
              <a:rPr lang="en-US" altLang="zh-TW"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zh-TW"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矩形 11"/>
          <p:cNvSpPr/>
          <p:nvPr/>
        </p:nvSpPr>
        <p:spPr>
          <a:xfrm>
            <a:off x="251520" y="5805722"/>
            <a:ext cx="302194" cy="523220"/>
          </a:xfrm>
          <a:prstGeom prst="rect">
            <a:avLst/>
          </a:prstGeom>
          <a:solidFill>
            <a:schemeClr val="tx2"/>
          </a:solidFill>
          <a:ln>
            <a:solidFill>
              <a:schemeClr val="tx2"/>
            </a:solidFill>
          </a:ln>
        </p:spPr>
        <p:txBody>
          <a:bodyPr wrap="square" lIns="91440" tIns="45720" rIns="91440" bIns="45720">
            <a:spAutoFit/>
          </a:bodyPr>
          <a:lstStyle/>
          <a:p>
            <a:pPr algn="ctr"/>
            <a:r>
              <a:rPr lang="en-US" altLang="zh-TW"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zh-TW"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矩形 12"/>
          <p:cNvSpPr/>
          <p:nvPr/>
        </p:nvSpPr>
        <p:spPr>
          <a:xfrm>
            <a:off x="1331640" y="1992276"/>
            <a:ext cx="302194" cy="523220"/>
          </a:xfrm>
          <a:prstGeom prst="rect">
            <a:avLst/>
          </a:prstGeom>
          <a:solidFill>
            <a:schemeClr val="tx2"/>
          </a:solidFill>
          <a:ln>
            <a:solidFill>
              <a:schemeClr val="tx2"/>
            </a:solidFill>
          </a:ln>
        </p:spPr>
        <p:txBody>
          <a:bodyPr wrap="square" lIns="91440" tIns="45720" rIns="91440" bIns="45720">
            <a:spAutoFit/>
          </a:bodyPr>
          <a:lstStyle/>
          <a:p>
            <a:pPr algn="ctr"/>
            <a:r>
              <a:rPr lang="en-US" altLang="zh-TW"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zh-TW"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頁尾版面配置區 6"/>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19271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3" y="332656"/>
            <a:ext cx="7995227" cy="6336704"/>
          </a:xfrm>
        </p:spPr>
      </p:pic>
      <p:sp>
        <p:nvSpPr>
          <p:cNvPr id="5" name="頁尾版面配置區 4"/>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691729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76672"/>
            <a:ext cx="8126070" cy="5976664"/>
          </a:xfrm>
        </p:spPr>
      </p:pic>
      <p:sp>
        <p:nvSpPr>
          <p:cNvPr id="5" name="頁尾版面配置區 4"/>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913762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8337965" cy="6048672"/>
          </a:xfrm>
        </p:spPr>
      </p:pic>
      <p:sp>
        <p:nvSpPr>
          <p:cNvPr id="5" name="橢圓 4"/>
          <p:cNvSpPr/>
          <p:nvPr/>
        </p:nvSpPr>
        <p:spPr>
          <a:xfrm>
            <a:off x="5580112" y="3212976"/>
            <a:ext cx="115212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頁尾版面配置區 5"/>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195210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8280920" cy="6295849"/>
          </a:xfrm>
        </p:spPr>
      </p:pic>
      <p:sp>
        <p:nvSpPr>
          <p:cNvPr id="5" name="頁尾版面配置區 4"/>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620457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8424936" cy="6344995"/>
          </a:xfrm>
        </p:spPr>
      </p:pic>
      <p:sp>
        <p:nvSpPr>
          <p:cNvPr id="5" name="頁尾版面配置區 4"/>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541249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430023"/>
            <a:ext cx="4978896" cy="842807"/>
          </a:xfrm>
        </p:spPr>
        <p:txBody>
          <a:bodyPr>
            <a:noAutofit/>
          </a:bodyPr>
          <a:lstStyle/>
          <a:p>
            <a:r>
              <a:rPr lang="zh-TW" altLang="en-US" sz="7200" dirty="0" smtClean="0"/>
              <a:t>家長日流程</a:t>
            </a:r>
            <a:endParaRPr lang="zh-TW" altLang="en-US" sz="7200" dirty="0"/>
          </a:p>
        </p:txBody>
      </p:sp>
      <p:sp>
        <p:nvSpPr>
          <p:cNvPr id="3" name="內容版面配置區 2"/>
          <p:cNvSpPr>
            <a:spLocks noGrp="1"/>
          </p:cNvSpPr>
          <p:nvPr>
            <p:ph idx="1"/>
          </p:nvPr>
        </p:nvSpPr>
        <p:spPr>
          <a:xfrm>
            <a:off x="251520" y="1514214"/>
            <a:ext cx="8136904" cy="5040560"/>
          </a:xfrm>
        </p:spPr>
        <p:txBody>
          <a:bodyPr>
            <a:noAutofit/>
          </a:bodyPr>
          <a:lstStyle/>
          <a:p>
            <a:r>
              <a:rPr lang="en-US" altLang="zh-TW" sz="3000" dirty="0" smtClean="0"/>
              <a:t>8:40~9:00 </a:t>
            </a:r>
            <a:r>
              <a:rPr lang="zh-TW" altLang="en-US" sz="3000" b="1" dirty="0" smtClean="0"/>
              <a:t>簽到、領取資料</a:t>
            </a:r>
            <a:endParaRPr lang="en-US" altLang="zh-TW" sz="3000" b="1" dirty="0" smtClean="0"/>
          </a:p>
          <a:p>
            <a:endParaRPr lang="en-US" altLang="zh-TW" sz="1050" dirty="0" smtClean="0"/>
          </a:p>
          <a:p>
            <a:r>
              <a:rPr lang="en-US" altLang="zh-TW" sz="3000" dirty="0" smtClean="0"/>
              <a:t>09:00~09:10 </a:t>
            </a:r>
            <a:r>
              <a:rPr lang="zh-TW" altLang="en-US" sz="3000" b="1" dirty="0" smtClean="0"/>
              <a:t>校長</a:t>
            </a:r>
            <a:r>
              <a:rPr lang="en-US" altLang="zh-TW" sz="3000" b="1" dirty="0" smtClean="0"/>
              <a:t>-</a:t>
            </a:r>
            <a:r>
              <a:rPr lang="zh-TW" altLang="en-US" sz="3000" b="1" dirty="0" smtClean="0"/>
              <a:t>學校發展要項說明</a:t>
            </a:r>
            <a:endParaRPr lang="en-US" altLang="zh-TW" sz="3000" b="1" dirty="0" smtClean="0"/>
          </a:p>
          <a:p>
            <a:r>
              <a:rPr lang="en-US" altLang="zh-TW" sz="3000" dirty="0" smtClean="0"/>
              <a:t>09:10~09:45</a:t>
            </a:r>
            <a:r>
              <a:rPr lang="zh-TW" altLang="en-US" sz="3000" dirty="0" smtClean="0"/>
              <a:t> </a:t>
            </a:r>
            <a:r>
              <a:rPr lang="zh-TW" altLang="en-US" sz="3000" b="1" dirty="0" smtClean="0"/>
              <a:t>導師班級經營報告</a:t>
            </a:r>
            <a:endParaRPr lang="en-US" altLang="zh-TW" sz="3000" b="1" dirty="0">
              <a:latin typeface="新細明體"/>
              <a:ea typeface="新細明體"/>
            </a:endParaRPr>
          </a:p>
          <a:p>
            <a:r>
              <a:rPr lang="en-US" altLang="zh-TW" sz="3000" dirty="0" smtClean="0"/>
              <a:t>09:45~10:25</a:t>
            </a:r>
            <a:r>
              <a:rPr lang="zh-TW" altLang="en-US" sz="3000" b="1" dirty="0" smtClean="0"/>
              <a:t> 任</a:t>
            </a:r>
            <a:r>
              <a:rPr lang="zh-TW" altLang="en-US" sz="3000" b="1" dirty="0"/>
              <a:t>課老師入班</a:t>
            </a:r>
            <a:r>
              <a:rPr lang="zh-TW" altLang="en-US" sz="3000" b="1" dirty="0" smtClean="0"/>
              <a:t>說明</a:t>
            </a:r>
            <a:r>
              <a:rPr lang="en-US" altLang="zh-TW" sz="3000" b="1" dirty="0" smtClean="0"/>
              <a:t>:</a:t>
            </a:r>
            <a:r>
              <a:rPr lang="zh-TW" altLang="en-US" sz="3000" b="1" dirty="0"/>
              <a:t>理化、</a:t>
            </a:r>
            <a:r>
              <a:rPr lang="zh-TW" altLang="en-US" sz="3000" b="1" dirty="0" smtClean="0"/>
              <a:t>數學</a:t>
            </a:r>
            <a:endParaRPr lang="en-US" altLang="zh-TW" sz="3000" b="1" dirty="0" smtClean="0"/>
          </a:p>
          <a:p>
            <a:pPr marL="0" indent="0">
              <a:buNone/>
            </a:pPr>
            <a:endParaRPr lang="en-US" altLang="zh-TW" sz="1050" b="1" dirty="0"/>
          </a:p>
          <a:p>
            <a:r>
              <a:rPr lang="en-US" altLang="zh-TW" sz="3000" dirty="0" smtClean="0"/>
              <a:t>10:30</a:t>
            </a:r>
            <a:r>
              <a:rPr lang="zh-TW" altLang="en-US" sz="3000" dirty="0" smtClean="0"/>
              <a:t> </a:t>
            </a:r>
            <a:r>
              <a:rPr lang="zh-TW" altLang="en-US" sz="3000" b="1" dirty="0" smtClean="0"/>
              <a:t>親</a:t>
            </a:r>
            <a:r>
              <a:rPr lang="zh-TW" altLang="en-US" sz="3000" b="1" dirty="0"/>
              <a:t>師交流</a:t>
            </a:r>
            <a:r>
              <a:rPr lang="zh-TW" altLang="en-US" sz="3000" b="1" dirty="0" smtClean="0"/>
              <a:t>站</a:t>
            </a:r>
            <a:r>
              <a:rPr lang="en-US" altLang="zh-TW" sz="3000" b="1" dirty="0" smtClean="0"/>
              <a:t>:</a:t>
            </a:r>
            <a:r>
              <a:rPr lang="zh-TW" altLang="en-US" sz="3000" b="1" dirty="0" smtClean="0"/>
              <a:t>推選家長代表</a:t>
            </a:r>
            <a:r>
              <a:rPr lang="zh-TW" altLang="en-US" sz="3000" b="1" dirty="0"/>
              <a:t>、校務及</a:t>
            </a:r>
            <a:r>
              <a:rPr lang="zh-TW" altLang="en-US" sz="3000" b="1" dirty="0" smtClean="0"/>
              <a:t>班 </a:t>
            </a:r>
            <a:endParaRPr lang="en-US" altLang="zh-TW" sz="3000" b="1" dirty="0" smtClean="0"/>
          </a:p>
          <a:p>
            <a:pPr marL="0" indent="0">
              <a:buNone/>
            </a:pPr>
            <a:r>
              <a:rPr lang="zh-TW" altLang="en-US" sz="3000" b="1" dirty="0" smtClean="0"/>
              <a:t>                              務建議及討論</a:t>
            </a:r>
            <a:endParaRPr lang="en-US" altLang="zh-TW" sz="3000" b="1" dirty="0"/>
          </a:p>
          <a:p>
            <a:r>
              <a:rPr lang="zh-TW" altLang="en-US" sz="3000" b="1" dirty="0"/>
              <a:t>散會</a:t>
            </a:r>
            <a:r>
              <a:rPr lang="en-US" altLang="zh-TW" sz="3000" b="1" dirty="0"/>
              <a:t>~</a:t>
            </a:r>
            <a:r>
              <a:rPr lang="zh-TW" altLang="en-US" sz="3000" b="1" dirty="0"/>
              <a:t>家長自由分享親子互動方式及教養經驗</a:t>
            </a:r>
            <a:endParaRPr lang="en-US" altLang="zh-TW" sz="3000" b="1" dirty="0"/>
          </a:p>
          <a:p>
            <a:endParaRPr lang="zh-TW" altLang="en-US" sz="3000" dirty="0"/>
          </a:p>
        </p:txBody>
      </p:sp>
      <p:pic>
        <p:nvPicPr>
          <p:cNvPr id="6" name="Picture 4" descr="Z:\Temporary Internet Files\Content.IE5\KLUM1U1G\MC9004185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403" y="188640"/>
            <a:ext cx="1569066" cy="132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78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Z:\Temporary Internet Files\Content.IE5\KLUM1U1G\MC9004220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5006067"/>
            <a:ext cx="1908669" cy="186917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9560"/>
            <a:ext cx="7239000" cy="1080120"/>
          </a:xfrm>
        </p:spPr>
        <p:txBody>
          <a:bodyPr/>
          <a:lstStyle/>
          <a:p>
            <a:pPr algn="ctr"/>
            <a:r>
              <a:rPr lang="zh-TW" altLang="en-US" sz="5400" dirty="0" smtClean="0"/>
              <a:t>請家長配合事項</a:t>
            </a:r>
            <a:r>
              <a:rPr lang="zh-TW" altLang="en-US" dirty="0" smtClean="0"/>
              <a:t>　</a:t>
            </a:r>
            <a:endParaRPr lang="zh-TW" altLang="en-US" dirty="0"/>
          </a:p>
        </p:txBody>
      </p:sp>
      <p:sp>
        <p:nvSpPr>
          <p:cNvPr id="3" name="內容版面配置區 2"/>
          <p:cNvSpPr>
            <a:spLocks noGrp="1"/>
          </p:cNvSpPr>
          <p:nvPr>
            <p:ph idx="1"/>
          </p:nvPr>
        </p:nvSpPr>
        <p:spPr>
          <a:xfrm>
            <a:off x="395536" y="1340768"/>
            <a:ext cx="7741317" cy="5760640"/>
          </a:xfrm>
        </p:spPr>
        <p:txBody>
          <a:bodyPr>
            <a:noAutofit/>
          </a:bodyPr>
          <a:lstStyle/>
          <a:p>
            <a:pPr marL="0" indent="0">
              <a:buNone/>
            </a:pPr>
            <a:r>
              <a:rPr lang="en-US" altLang="zh-TW" sz="2800" dirty="0" smtClean="0"/>
              <a:t>1.</a:t>
            </a:r>
            <a:r>
              <a:rPr lang="zh-TW" altLang="zh-TW" sz="2800" b="1" dirty="0" smtClean="0">
                <a:solidFill>
                  <a:srgbClr val="FF0000"/>
                </a:solidFill>
              </a:rPr>
              <a:t>每</a:t>
            </a:r>
            <a:r>
              <a:rPr lang="zh-TW" altLang="en-US" sz="2800" b="1" dirty="0" smtClean="0">
                <a:solidFill>
                  <a:srgbClr val="FF0000"/>
                </a:solidFill>
              </a:rPr>
              <a:t>日</a:t>
            </a:r>
            <a:r>
              <a:rPr lang="zh-TW" altLang="zh-TW" sz="2800" b="1" dirty="0" smtClean="0">
                <a:solidFill>
                  <a:srgbClr val="FF0000"/>
                </a:solidFill>
              </a:rPr>
              <a:t>親</a:t>
            </a:r>
            <a:r>
              <a:rPr lang="zh-TW" altLang="zh-TW" sz="2800" b="1" dirty="0">
                <a:solidFill>
                  <a:srgbClr val="FF0000"/>
                </a:solidFill>
              </a:rPr>
              <a:t>閱家庭聯絡簿及各項書面通知</a:t>
            </a:r>
            <a:r>
              <a:rPr lang="zh-TW" altLang="en-US" sz="2800" b="1" dirty="0">
                <a:solidFill>
                  <a:srgbClr val="FF0000"/>
                </a:solidFill>
              </a:rPr>
              <a:t>、複習進度表並簽名</a:t>
            </a:r>
            <a:r>
              <a:rPr lang="zh-TW" altLang="zh-TW" sz="2800" b="1" dirty="0" smtClean="0"/>
              <a:t>，</a:t>
            </a:r>
            <a:r>
              <a:rPr lang="zh-TW" altLang="zh-TW" sz="2800" dirty="0" smtClean="0"/>
              <a:t>以便</a:t>
            </a:r>
            <a:r>
              <a:rPr lang="zh-TW" altLang="zh-TW" sz="2800" dirty="0"/>
              <a:t>瞭解</a:t>
            </a:r>
            <a:r>
              <a:rPr lang="zh-TW" altLang="zh-TW" sz="2800" dirty="0" smtClean="0"/>
              <a:t>學生</a:t>
            </a:r>
            <a:r>
              <a:rPr lang="zh-TW" altLang="en-US" sz="2800" dirty="0" smtClean="0"/>
              <a:t>在校</a:t>
            </a:r>
            <a:r>
              <a:rPr lang="zh-TW" altLang="zh-TW" sz="2800" dirty="0" smtClean="0"/>
              <a:t>學習</a:t>
            </a:r>
            <a:r>
              <a:rPr lang="zh-TW" altLang="zh-TW" sz="2800" dirty="0"/>
              <a:t>狀況或</a:t>
            </a:r>
            <a:r>
              <a:rPr lang="zh-TW" altLang="zh-TW" sz="2800" dirty="0" smtClean="0"/>
              <a:t>學校</a:t>
            </a:r>
            <a:r>
              <a:rPr lang="zh-TW" altLang="en-US" sz="2800" dirty="0" smtClean="0"/>
              <a:t>相關宣導</a:t>
            </a:r>
            <a:r>
              <a:rPr lang="zh-TW" altLang="en-US" sz="2800" dirty="0"/>
              <a:t>及</a:t>
            </a:r>
            <a:r>
              <a:rPr lang="zh-TW" altLang="zh-TW" sz="2800" dirty="0" smtClean="0"/>
              <a:t>規定。若</a:t>
            </a:r>
            <a:r>
              <a:rPr lang="zh-TW" altLang="zh-TW" sz="2800" dirty="0"/>
              <a:t>有「</a:t>
            </a:r>
            <a:r>
              <a:rPr lang="zh-TW" altLang="zh-TW" sz="2800" u="sng" dirty="0"/>
              <a:t>獎章</a:t>
            </a:r>
            <a:r>
              <a:rPr lang="zh-TW" altLang="zh-TW" sz="2800" dirty="0"/>
              <a:t>」出現時，請家長亦同步給予正向</a:t>
            </a:r>
            <a:r>
              <a:rPr lang="zh-TW" altLang="zh-TW" sz="2800" dirty="0" smtClean="0"/>
              <a:t>鼓勵；</a:t>
            </a:r>
            <a:r>
              <a:rPr lang="zh-TW" altLang="en-US" sz="2800" dirty="0" smtClean="0"/>
              <a:t>又</a:t>
            </a:r>
            <a:r>
              <a:rPr lang="zh-TW" altLang="en-US" sz="2800" b="1" dirty="0" smtClean="0"/>
              <a:t>若孩子有帶回</a:t>
            </a:r>
            <a:r>
              <a:rPr lang="en-US" altLang="zh-TW" sz="2800" b="1" dirty="0">
                <a:latin typeface="新細明體"/>
                <a:ea typeface="新細明體"/>
              </a:rPr>
              <a:t>｢</a:t>
            </a:r>
            <a:r>
              <a:rPr lang="zh-TW" altLang="en-US" sz="2800" b="1" dirty="0" smtClean="0"/>
              <a:t>行為自述表</a:t>
            </a:r>
            <a:r>
              <a:rPr lang="en-US" altLang="zh-TW" sz="2800" b="1" dirty="0" smtClean="0">
                <a:latin typeface="新細明體"/>
                <a:ea typeface="新細明體"/>
              </a:rPr>
              <a:t>｣</a:t>
            </a:r>
            <a:r>
              <a:rPr lang="zh-TW" altLang="en-US" sz="2800" b="1" dirty="0" smtClean="0"/>
              <a:t>時</a:t>
            </a:r>
            <a:r>
              <a:rPr lang="zh-TW" altLang="zh-TW" sz="2800" dirty="0" smtClean="0"/>
              <a:t>，</a:t>
            </a:r>
            <a:r>
              <a:rPr lang="zh-TW" altLang="zh-TW" sz="2800" dirty="0"/>
              <a:t>亦</a:t>
            </a:r>
            <a:r>
              <a:rPr lang="zh-TW" altLang="zh-TW" sz="2800" b="1" dirty="0"/>
              <a:t>請家長</a:t>
            </a:r>
            <a:r>
              <a:rPr lang="zh-TW" altLang="en-US" sz="2800" b="1" dirty="0"/>
              <a:t>在聽取導師提供的</a:t>
            </a:r>
            <a:r>
              <a:rPr lang="zh-TW" altLang="en-US" sz="2800" b="1" dirty="0" smtClean="0"/>
              <a:t>資訊充分</a:t>
            </a:r>
            <a:r>
              <a:rPr lang="zh-TW" altLang="zh-TW" sz="2800" b="1" dirty="0" smtClean="0"/>
              <a:t>了解</a:t>
            </a:r>
            <a:r>
              <a:rPr lang="zh-TW" altLang="en-US" sz="2800" b="1" dirty="0"/>
              <a:t>事件發生始末後</a:t>
            </a:r>
            <a:r>
              <a:rPr lang="zh-TW" altLang="en-US" sz="2800" dirty="0"/>
              <a:t>，一同協助處理</a:t>
            </a:r>
            <a:r>
              <a:rPr lang="zh-TW" altLang="zh-TW" sz="2800" dirty="0"/>
              <a:t>孩子的偏差行為。</a:t>
            </a:r>
            <a:endParaRPr lang="en-US" altLang="zh-TW" sz="2800" dirty="0"/>
          </a:p>
          <a:p>
            <a:pPr marL="0" indent="0">
              <a:buNone/>
            </a:pPr>
            <a:r>
              <a:rPr lang="en-US" altLang="zh-TW" sz="2800" dirty="0" smtClean="0"/>
              <a:t>2.</a:t>
            </a:r>
            <a:r>
              <a:rPr lang="zh-TW" altLang="en-US" sz="2800" b="1" dirty="0"/>
              <a:t>九</a:t>
            </a:r>
            <a:r>
              <a:rPr lang="zh-TW" altLang="zh-TW" sz="2800" b="1" dirty="0"/>
              <a:t>年</a:t>
            </a:r>
            <a:r>
              <a:rPr lang="zh-TW" altLang="zh-TW" sz="2800" b="1" dirty="0" smtClean="0"/>
              <a:t>級</a:t>
            </a:r>
            <a:r>
              <a:rPr lang="zh-TW" altLang="zh-TW" sz="2800" b="1" dirty="0"/>
              <a:t>課業較</a:t>
            </a:r>
            <a:r>
              <a:rPr lang="zh-TW" altLang="zh-TW" sz="2800" b="1" dirty="0" smtClean="0"/>
              <a:t>七</a:t>
            </a:r>
            <a:r>
              <a:rPr lang="zh-TW" altLang="en-US" sz="2800" b="1" dirty="0" smtClean="0"/>
              <a:t>八</a:t>
            </a:r>
            <a:r>
              <a:rPr lang="zh-TW" altLang="zh-TW" sz="2800" b="1" dirty="0" smtClean="0"/>
              <a:t>年級繁重</a:t>
            </a:r>
            <a:r>
              <a:rPr lang="zh-TW" altLang="en-US" sz="2800" b="1" dirty="0" smtClean="0">
                <a:latin typeface="新細明體"/>
                <a:ea typeface="新細明體"/>
              </a:rPr>
              <a:t>，</a:t>
            </a:r>
            <a:r>
              <a:rPr lang="zh-TW" altLang="zh-TW" sz="2800" b="1" dirty="0" smtClean="0">
                <a:solidFill>
                  <a:srgbClr val="FF0000"/>
                </a:solidFill>
              </a:rPr>
              <a:t>請</a:t>
            </a:r>
            <a:r>
              <a:rPr lang="zh-TW" altLang="zh-TW" sz="2800" b="1" dirty="0">
                <a:solidFill>
                  <a:srgbClr val="FF0000"/>
                </a:solidFill>
              </a:rPr>
              <a:t>家長協助孩子在家</a:t>
            </a:r>
            <a:r>
              <a:rPr lang="zh-TW" altLang="zh-TW" sz="2800" b="1" dirty="0" smtClean="0">
                <a:solidFill>
                  <a:srgbClr val="FF0000"/>
                </a:solidFill>
              </a:rPr>
              <a:t>維持</a:t>
            </a:r>
            <a:r>
              <a:rPr lang="zh-TW" altLang="en-US" sz="2800" b="1" dirty="0" smtClean="0">
                <a:solidFill>
                  <a:srgbClr val="FF0000"/>
                </a:solidFill>
              </a:rPr>
              <a:t>規律且</a:t>
            </a:r>
            <a:r>
              <a:rPr lang="zh-TW" altLang="zh-TW" sz="2800" b="1" dirty="0" smtClean="0">
                <a:solidFill>
                  <a:srgbClr val="FF0000"/>
                </a:solidFill>
              </a:rPr>
              <a:t>正常作息</a:t>
            </a:r>
            <a:r>
              <a:rPr lang="zh-TW" altLang="en-US" sz="2800" b="1" dirty="0" smtClean="0">
                <a:solidFill>
                  <a:srgbClr val="FF0000"/>
                </a:solidFill>
              </a:rPr>
              <a:t>並注意營養補充</a:t>
            </a:r>
            <a:r>
              <a:rPr lang="en-US" altLang="zh-TW" sz="2800" b="1" dirty="0" smtClean="0"/>
              <a:t>(</a:t>
            </a:r>
            <a:r>
              <a:rPr lang="zh-TW" altLang="zh-TW" sz="2800" b="1" dirty="0" smtClean="0"/>
              <a:t>至少</a:t>
            </a:r>
            <a:r>
              <a:rPr lang="zh-TW" altLang="zh-TW" sz="2800" b="1" dirty="0"/>
              <a:t>睡滿六到七小時</a:t>
            </a:r>
            <a:r>
              <a:rPr lang="en-US" altLang="zh-TW" sz="2800" b="1" dirty="0"/>
              <a:t>),</a:t>
            </a:r>
            <a:r>
              <a:rPr lang="zh-TW" altLang="zh-TW" sz="2800" b="1" dirty="0"/>
              <a:t>有好的精神</a:t>
            </a:r>
            <a:r>
              <a:rPr lang="zh-TW" altLang="zh-TW" sz="2800" b="1" dirty="0" smtClean="0"/>
              <a:t>才</a:t>
            </a:r>
            <a:r>
              <a:rPr lang="zh-TW" altLang="en-US" sz="2800" b="1" dirty="0" smtClean="0"/>
              <a:t>收到好</a:t>
            </a:r>
            <a:r>
              <a:rPr lang="zh-TW" altLang="zh-TW" sz="2800" b="1" dirty="0" smtClean="0"/>
              <a:t>的學習</a:t>
            </a:r>
            <a:r>
              <a:rPr lang="zh-TW" altLang="zh-TW" sz="2800" b="1" dirty="0"/>
              <a:t>成效</a:t>
            </a:r>
            <a:r>
              <a:rPr lang="en-US" altLang="zh-TW" sz="2800" b="1" dirty="0"/>
              <a:t>,</a:t>
            </a:r>
            <a:r>
              <a:rPr lang="zh-TW" altLang="zh-TW" sz="2800" b="1" dirty="0" smtClean="0"/>
              <a:t>若</a:t>
            </a:r>
            <a:r>
              <a:rPr lang="zh-TW" altLang="en-US" sz="2800" b="1" dirty="0" smtClean="0"/>
              <a:t>處</a:t>
            </a:r>
            <a:r>
              <a:rPr lang="zh-TW" altLang="zh-TW" sz="2800" b="1" dirty="0" smtClean="0"/>
              <a:t>在</a:t>
            </a:r>
            <a:r>
              <a:rPr lang="zh-TW" altLang="zh-TW" sz="2800" b="1" dirty="0"/>
              <a:t>熬夜的惡性循環中</a:t>
            </a:r>
            <a:r>
              <a:rPr lang="en-US" altLang="zh-TW" sz="2800" b="1" dirty="0" smtClean="0"/>
              <a:t>,</a:t>
            </a:r>
            <a:r>
              <a:rPr lang="zh-TW" altLang="zh-TW" sz="2800" b="1" dirty="0" smtClean="0"/>
              <a:t>對</a:t>
            </a:r>
            <a:r>
              <a:rPr lang="zh-TW" altLang="en-US" sz="2800" b="1" dirty="0" smtClean="0"/>
              <a:t>正值</a:t>
            </a:r>
            <a:r>
              <a:rPr lang="zh-TW" altLang="zh-TW" sz="2800" b="1" dirty="0" smtClean="0"/>
              <a:t>發育期</a:t>
            </a:r>
            <a:r>
              <a:rPr lang="zh-TW" altLang="zh-TW" sz="2800" b="1" dirty="0"/>
              <a:t>的孩子</a:t>
            </a:r>
            <a:r>
              <a:rPr lang="zh-TW" altLang="zh-TW" sz="2800" b="1" dirty="0" smtClean="0"/>
              <a:t>健康</a:t>
            </a:r>
            <a:r>
              <a:rPr lang="zh-TW" altLang="en-US" sz="2800" b="1" dirty="0" smtClean="0"/>
              <a:t>及情緒狀態將</a:t>
            </a:r>
            <a:r>
              <a:rPr lang="zh-TW" altLang="zh-TW" sz="2800" b="1" dirty="0" smtClean="0"/>
              <a:t>有所</a:t>
            </a:r>
            <a:r>
              <a:rPr lang="zh-TW" altLang="zh-TW" sz="2800" b="1" dirty="0"/>
              <a:t>危害</a:t>
            </a:r>
            <a:r>
              <a:rPr lang="zh-TW" altLang="zh-TW" sz="2800" b="1" dirty="0" smtClean="0"/>
              <a:t>！</a:t>
            </a:r>
            <a:endParaRPr lang="en-US" altLang="zh-TW" sz="2800" b="1" dirty="0" smtClean="0"/>
          </a:p>
          <a:p>
            <a:pPr marL="0" indent="0">
              <a:buNone/>
            </a:pPr>
            <a:endParaRPr lang="zh-TW" altLang="zh-TW" sz="3000" dirty="0"/>
          </a:p>
          <a:p>
            <a:pPr marL="0" indent="0">
              <a:buNone/>
            </a:pPr>
            <a:endParaRPr lang="zh-TW" altLang="en-US" sz="3200" dirty="0"/>
          </a:p>
          <a:p>
            <a:pPr marL="0" indent="0">
              <a:buNone/>
            </a:pPr>
            <a:endParaRPr lang="zh-TW" altLang="en-US" sz="3200" dirty="0"/>
          </a:p>
          <a:p>
            <a:pPr marL="0" indent="0">
              <a:buNone/>
            </a:pPr>
            <a:endParaRPr lang="zh-TW" altLang="zh-TW" sz="3600" dirty="0"/>
          </a:p>
          <a:p>
            <a:endParaRPr lang="zh-TW" altLang="en-US" sz="3600" dirty="0"/>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317058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293498"/>
            <a:ext cx="1579851" cy="154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內容版面配置區 2"/>
          <p:cNvSpPr txBox="1">
            <a:spLocks/>
          </p:cNvSpPr>
          <p:nvPr/>
        </p:nvSpPr>
        <p:spPr>
          <a:xfrm>
            <a:off x="355085" y="620688"/>
            <a:ext cx="7748456" cy="5237011"/>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altLang="zh-TW" sz="2800" b="1" dirty="0">
                <a:solidFill>
                  <a:srgbClr val="FF0000"/>
                </a:solidFill>
              </a:rPr>
              <a:t>3.</a:t>
            </a:r>
            <a:r>
              <a:rPr lang="zh-TW" altLang="en-US" sz="2800" b="1" dirty="0">
                <a:solidFill>
                  <a:srgbClr val="FF0000"/>
                </a:solidFill>
              </a:rPr>
              <a:t>讀書方法調整、督促孩子配合進度複習：</a:t>
            </a:r>
            <a:r>
              <a:rPr lang="zh-TW" altLang="en-US" sz="2800" b="1" dirty="0"/>
              <a:t>由於考試範圍逐漸加深加廣，請協助孩子調整讀書方法並提升讀書效率，</a:t>
            </a:r>
            <a:r>
              <a:rPr lang="zh-TW" altLang="en-US" sz="2800" b="1" u="sng" dirty="0">
                <a:solidFill>
                  <a:srgbClr val="00B0F0"/>
                </a:solidFill>
              </a:rPr>
              <a:t>建議可運用工具書完成重點整理或透過練習及訂正加快複習效率並及時解決問題</a:t>
            </a:r>
            <a:r>
              <a:rPr lang="zh-TW" altLang="en-US" sz="2800" b="1" dirty="0"/>
              <a:t>。</a:t>
            </a:r>
            <a:r>
              <a:rPr lang="zh-TW" altLang="en-US" sz="2800" b="1" dirty="0">
                <a:solidFill>
                  <a:srgbClr val="FF0000"/>
                </a:solidFill>
              </a:rPr>
              <a:t>學校複習進度務必請孩子跟上</a:t>
            </a:r>
            <a:r>
              <a:rPr lang="en-US" altLang="zh-TW" sz="2800" b="1" dirty="0"/>
              <a:t>(</a:t>
            </a:r>
            <a:r>
              <a:rPr lang="zh-TW" altLang="en-US" sz="2800" b="1" dirty="0"/>
              <a:t>程度好的孩子則建議超前</a:t>
            </a:r>
            <a:r>
              <a:rPr lang="en-US" altLang="zh-TW" sz="2800" b="1" dirty="0"/>
              <a:t>)</a:t>
            </a:r>
            <a:r>
              <a:rPr lang="zh-TW" altLang="en-US" sz="2800" b="1" dirty="0"/>
              <a:t>，</a:t>
            </a:r>
            <a:r>
              <a:rPr lang="zh-TW" altLang="en-US" sz="2800" b="1" dirty="0">
                <a:solidFill>
                  <a:srgbClr val="FF0000"/>
                </a:solidFill>
              </a:rPr>
              <a:t>訂正要確實</a:t>
            </a:r>
            <a:r>
              <a:rPr lang="zh-TW" altLang="en-US" sz="2800" b="1" dirty="0" smtClean="0"/>
              <a:t>。</a:t>
            </a:r>
            <a:endParaRPr lang="en-US" altLang="zh-TW" sz="2800" b="1" dirty="0"/>
          </a:p>
          <a:p>
            <a:pPr marL="0" indent="0">
              <a:buNone/>
            </a:pPr>
            <a:endParaRPr lang="zh-TW" altLang="en-US" sz="2800" b="1" dirty="0"/>
          </a:p>
          <a:p>
            <a:pPr marL="0" indent="0">
              <a:buNone/>
            </a:pPr>
            <a:r>
              <a:rPr lang="zh-TW" altLang="en-US" sz="2800" b="1" dirty="0">
                <a:solidFill>
                  <a:srgbClr val="00B050"/>
                </a:solidFill>
              </a:rPr>
              <a:t>學校圖書館五樓的多功能閱覽室，提供學生晚間自習，開放時間為上課日每天</a:t>
            </a:r>
            <a:r>
              <a:rPr lang="en-US" altLang="zh-TW" sz="2800" b="1" dirty="0">
                <a:solidFill>
                  <a:srgbClr val="00B050"/>
                </a:solidFill>
              </a:rPr>
              <a:t>18:00</a:t>
            </a:r>
            <a:r>
              <a:rPr lang="zh-TW" altLang="en-US" sz="2800" b="1" dirty="0">
                <a:solidFill>
                  <a:srgbClr val="00B050"/>
                </a:solidFill>
              </a:rPr>
              <a:t>～</a:t>
            </a:r>
            <a:r>
              <a:rPr lang="en-US" altLang="zh-TW" sz="2800" b="1" dirty="0">
                <a:solidFill>
                  <a:srgbClr val="00B050"/>
                </a:solidFill>
              </a:rPr>
              <a:t>21:00</a:t>
            </a:r>
            <a:r>
              <a:rPr lang="zh-TW" altLang="en-US" sz="2800" b="1" dirty="0">
                <a:solidFill>
                  <a:srgbClr val="00B050"/>
                </a:solidFill>
              </a:rPr>
              <a:t>，其中</a:t>
            </a:r>
            <a:r>
              <a:rPr lang="en-US" altLang="zh-TW" sz="2800" b="1" dirty="0">
                <a:solidFill>
                  <a:srgbClr val="00B050"/>
                </a:solidFill>
              </a:rPr>
              <a:t>18:30</a:t>
            </a:r>
            <a:r>
              <a:rPr lang="zh-TW" altLang="en-US" sz="2800" b="1" dirty="0">
                <a:solidFill>
                  <a:srgbClr val="00B050"/>
                </a:solidFill>
              </a:rPr>
              <a:t>～</a:t>
            </a:r>
            <a:r>
              <a:rPr lang="en-US" altLang="zh-TW" sz="2800" b="1" dirty="0">
                <a:solidFill>
                  <a:srgbClr val="00B050"/>
                </a:solidFill>
              </a:rPr>
              <a:t>20:50</a:t>
            </a:r>
            <a:r>
              <a:rPr lang="zh-TW" altLang="en-US" sz="2800" b="1" dirty="0">
                <a:solidFill>
                  <a:srgbClr val="00B050"/>
                </a:solidFill>
              </a:rPr>
              <a:t>禁止進出</a:t>
            </a:r>
            <a:r>
              <a:rPr lang="en-US" altLang="zh-TW" sz="2800" b="1" dirty="0">
                <a:solidFill>
                  <a:srgbClr val="00B050"/>
                </a:solidFill>
              </a:rPr>
              <a:t>(</a:t>
            </a:r>
            <a:r>
              <a:rPr lang="zh-TW" altLang="en-US" sz="2800" b="1" dirty="0">
                <a:solidFill>
                  <a:srgbClr val="00B050"/>
                </a:solidFill>
              </a:rPr>
              <a:t>即</a:t>
            </a:r>
            <a:r>
              <a:rPr lang="en-US" altLang="zh-TW" sz="2800" b="1" dirty="0">
                <a:solidFill>
                  <a:srgbClr val="00B050"/>
                </a:solidFill>
              </a:rPr>
              <a:t>18:00</a:t>
            </a:r>
            <a:r>
              <a:rPr lang="zh-TW" altLang="en-US" sz="2800" b="1" dirty="0">
                <a:solidFill>
                  <a:srgbClr val="00B050"/>
                </a:solidFill>
              </a:rPr>
              <a:t>～</a:t>
            </a:r>
            <a:r>
              <a:rPr lang="en-US" altLang="zh-TW" sz="2800" b="1" dirty="0">
                <a:solidFill>
                  <a:srgbClr val="00B050"/>
                </a:solidFill>
              </a:rPr>
              <a:t>18:30</a:t>
            </a:r>
            <a:r>
              <a:rPr lang="zh-TW" altLang="en-US" sz="2800" b="1" dirty="0">
                <a:solidFill>
                  <a:srgbClr val="00B050"/>
                </a:solidFill>
              </a:rPr>
              <a:t>入場後，直到</a:t>
            </a:r>
            <a:r>
              <a:rPr lang="en-US" altLang="zh-TW" sz="2800" b="1" dirty="0">
                <a:solidFill>
                  <a:srgbClr val="00B050"/>
                </a:solidFill>
              </a:rPr>
              <a:t>20:50</a:t>
            </a:r>
            <a:r>
              <a:rPr lang="zh-TW" altLang="en-US" sz="2800" b="1" dirty="0">
                <a:solidFill>
                  <a:srgbClr val="00B050"/>
                </a:solidFill>
              </a:rPr>
              <a:t>才能離開</a:t>
            </a:r>
            <a:r>
              <a:rPr lang="en-US" altLang="zh-TW" sz="2800" b="1" dirty="0">
                <a:solidFill>
                  <a:srgbClr val="00B050"/>
                </a:solidFill>
              </a:rPr>
              <a:t>)</a:t>
            </a:r>
            <a:r>
              <a:rPr lang="zh-TW" altLang="en-US" sz="2800" b="1" dirty="0">
                <a:solidFill>
                  <a:srgbClr val="00B050"/>
                </a:solidFill>
              </a:rPr>
              <a:t>，歡迎同學多加使用</a:t>
            </a:r>
            <a:endParaRPr lang="en-US" altLang="zh-TW" sz="2800" b="1" dirty="0">
              <a:solidFill>
                <a:srgbClr val="00B050"/>
              </a:solidFill>
            </a:endParaRPr>
          </a:p>
          <a:p>
            <a:pPr marL="0" indent="0">
              <a:buNone/>
            </a:pPr>
            <a:endParaRPr lang="en-US" altLang="zh-TW" sz="2800" dirty="0">
              <a:solidFill>
                <a:srgbClr val="00B050"/>
              </a:solidFill>
            </a:endParaRPr>
          </a:p>
          <a:p>
            <a:pPr marL="0" lvl="0" indent="0">
              <a:buClr>
                <a:srgbClr val="B13F9A"/>
              </a:buClr>
              <a:buNone/>
            </a:pPr>
            <a:endParaRPr lang="en-US" altLang="zh-TW" sz="3200" dirty="0"/>
          </a:p>
          <a:p>
            <a:endParaRPr lang="zh-TW" altLang="en-US" sz="3200" dirty="0"/>
          </a:p>
        </p:txBody>
      </p:sp>
      <p:sp>
        <p:nvSpPr>
          <p:cNvPr id="2" name="頁尾版面配置區 1"/>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1610670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620688"/>
            <a:ext cx="8136904" cy="5976664"/>
          </a:xfrm>
        </p:spPr>
        <p:txBody>
          <a:bodyPr>
            <a:noAutofit/>
          </a:bodyPr>
          <a:lstStyle/>
          <a:p>
            <a:pPr>
              <a:lnSpc>
                <a:spcPts val="3500"/>
              </a:lnSpc>
            </a:pPr>
            <a:r>
              <a:rPr lang="en-US" altLang="zh-TW" sz="2800" dirty="0" smtClean="0"/>
              <a:t>4</a:t>
            </a:r>
            <a:r>
              <a:rPr lang="en-US" altLang="zh-TW" sz="2800" dirty="0"/>
              <a:t>.</a:t>
            </a:r>
            <a:r>
              <a:rPr lang="zh-TW" altLang="en-US" sz="2800" b="1" dirty="0">
                <a:solidFill>
                  <a:srgbClr val="FF0000"/>
                </a:solidFill>
              </a:rPr>
              <a:t>撥空參加升學及親職講座充實親職知能</a:t>
            </a:r>
          </a:p>
          <a:p>
            <a:pPr marL="0" indent="0">
              <a:lnSpc>
                <a:spcPts val="3500"/>
              </a:lnSpc>
              <a:buNone/>
            </a:pPr>
            <a:r>
              <a:rPr lang="zh-TW" altLang="en-US" sz="2800" dirty="0" smtClean="0"/>
              <a:t>瞭解</a:t>
            </a:r>
            <a:r>
              <a:rPr lang="zh-TW" altLang="en-US" sz="2800" dirty="0"/>
              <a:t>升學訊息分析孩子學習優劣勢，多傾聽並</a:t>
            </a:r>
            <a:r>
              <a:rPr lang="zh-TW" altLang="en-US" sz="2800" dirty="0" smtClean="0"/>
              <a:t>紓解 孩子</a:t>
            </a:r>
            <a:r>
              <a:rPr lang="zh-TW" altLang="en-US" sz="2800" dirty="0"/>
              <a:t>的負面情緒，多與孩子談天並增加親密互動，以</a:t>
            </a:r>
            <a:r>
              <a:rPr lang="zh-TW" altLang="en-US" sz="2800" dirty="0" smtClean="0"/>
              <a:t>存入</a:t>
            </a:r>
            <a:r>
              <a:rPr lang="zh-TW" altLang="en-US" sz="2800" dirty="0"/>
              <a:t>親情存款，不僅可以減少親子對立的機會，也</a:t>
            </a:r>
            <a:r>
              <a:rPr lang="zh-TW" altLang="en-US" sz="2800" dirty="0" smtClean="0"/>
              <a:t>可以增加</a:t>
            </a:r>
            <a:r>
              <a:rPr lang="zh-TW" altLang="en-US" sz="2800" dirty="0"/>
              <a:t>彼此間的互信</a:t>
            </a:r>
            <a:r>
              <a:rPr lang="zh-TW" altLang="en-US" sz="2800" dirty="0" smtClean="0"/>
              <a:t>程度</a:t>
            </a:r>
            <a:r>
              <a:rPr lang="zh-TW" altLang="en-US" sz="2800" dirty="0">
                <a:solidFill>
                  <a:srgbClr val="7030A0"/>
                </a:solidFill>
              </a:rPr>
              <a:t>。</a:t>
            </a:r>
            <a:endParaRPr lang="en-US" altLang="zh-TW" sz="2800" dirty="0" smtClean="0"/>
          </a:p>
          <a:p>
            <a:pPr>
              <a:lnSpc>
                <a:spcPts val="3500"/>
              </a:lnSpc>
            </a:pPr>
            <a:endParaRPr lang="en-US" altLang="zh-TW" sz="2800" b="1" dirty="0">
              <a:solidFill>
                <a:srgbClr val="FF0000"/>
              </a:solidFill>
            </a:endParaRPr>
          </a:p>
          <a:p>
            <a:pPr>
              <a:lnSpc>
                <a:spcPts val="3500"/>
              </a:lnSpc>
            </a:pPr>
            <a:r>
              <a:rPr lang="en-US" altLang="zh-TW" sz="2800" dirty="0"/>
              <a:t>5.</a:t>
            </a:r>
            <a:r>
              <a:rPr lang="zh-TW" altLang="en-US" sz="2800" b="1" dirty="0" smtClean="0">
                <a:solidFill>
                  <a:srgbClr val="FF0000"/>
                </a:solidFill>
              </a:rPr>
              <a:t>輔導</a:t>
            </a:r>
            <a:r>
              <a:rPr lang="zh-TW" altLang="en-US" sz="2800" b="1" dirty="0">
                <a:solidFill>
                  <a:srgbClr val="FF0000"/>
                </a:solidFill>
              </a:rPr>
              <a:t>與陪伴孩子渡過辛苦的九年級</a:t>
            </a:r>
          </a:p>
          <a:p>
            <a:pPr marL="0" indent="0">
              <a:lnSpc>
                <a:spcPts val="3500"/>
              </a:lnSpc>
              <a:buNone/>
            </a:pPr>
            <a:r>
              <a:rPr lang="zh-TW" altLang="en-US" sz="2800" b="1" dirty="0" smtClean="0">
                <a:solidFill>
                  <a:srgbClr val="FF0000"/>
                </a:solidFill>
              </a:rPr>
              <a:t> </a:t>
            </a:r>
            <a:r>
              <a:rPr lang="zh-TW" altLang="en-US" sz="2800" b="1" dirty="0" smtClean="0">
                <a:solidFill>
                  <a:srgbClr val="00B050"/>
                </a:solidFill>
              </a:rPr>
              <a:t>過度</a:t>
            </a:r>
            <a:r>
              <a:rPr lang="zh-TW" altLang="en-US" sz="2800" b="1" dirty="0">
                <a:solidFill>
                  <a:srgbClr val="00B050"/>
                </a:solidFill>
              </a:rPr>
              <a:t>的壓力使人崩潰，適度的壓力使人成長</a:t>
            </a:r>
            <a:r>
              <a:rPr lang="zh-TW" altLang="en-US" sz="2800" b="1" dirty="0">
                <a:solidFill>
                  <a:srgbClr val="FF0000"/>
                </a:solidFill>
              </a:rPr>
              <a:t>。</a:t>
            </a:r>
            <a:r>
              <a:rPr lang="zh-TW" altLang="en-US" sz="2800" dirty="0" smtClean="0"/>
              <a:t>壓力是</a:t>
            </a:r>
            <a:r>
              <a:rPr lang="zh-TW" altLang="en-US" sz="2800" dirty="0"/>
              <a:t>會傳染的，提升孩子的學習動機比給予過度的壓力來的有效果，適度的督促與陪伴，但不過度的擔心苛責，適度放鬆保持彈性，父母跟孩子一起調整步伐</a:t>
            </a:r>
            <a:r>
              <a:rPr lang="zh-TW" altLang="en-US" sz="2800" dirty="0" smtClean="0"/>
              <a:t>。</a:t>
            </a:r>
            <a:r>
              <a:rPr lang="zh-TW" altLang="en-US" sz="2800" dirty="0"/>
              <a:t/>
            </a:r>
            <a:br>
              <a:rPr lang="zh-TW" altLang="en-US" sz="2800" dirty="0"/>
            </a:br>
            <a:endParaRPr lang="en-US" altLang="zh-TW" sz="2800" dirty="0"/>
          </a:p>
        </p:txBody>
      </p:sp>
      <p:sp>
        <p:nvSpPr>
          <p:cNvPr id="2" name="頁尾版面配置區 1"/>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405092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348880"/>
            <a:ext cx="7671048" cy="1596792"/>
          </a:xfrm>
        </p:spPr>
        <p:txBody>
          <a:bodyPr>
            <a:normAutofit fontScale="90000"/>
          </a:bodyPr>
          <a:lstStyle/>
          <a:p>
            <a:r>
              <a:rPr lang="zh-TW" altLang="en-US" sz="6600" dirty="0" smtClean="0"/>
              <a:t>   專任教師入班說明</a:t>
            </a:r>
            <a:r>
              <a:rPr lang="en-US" altLang="zh-TW" sz="6600" dirty="0" smtClean="0"/>
              <a:t/>
            </a:r>
            <a:br>
              <a:rPr lang="en-US" altLang="zh-TW" sz="6600" dirty="0" smtClean="0"/>
            </a:br>
            <a:r>
              <a:rPr lang="zh-TW" altLang="en-US" sz="6600" dirty="0" smtClean="0"/>
              <a:t>    </a:t>
            </a:r>
            <a:r>
              <a:rPr lang="zh-TW" altLang="en-US" sz="6600" dirty="0" smtClean="0">
                <a:solidFill>
                  <a:schemeClr val="tx1"/>
                </a:solidFill>
              </a:rPr>
              <a:t>理化</a:t>
            </a:r>
            <a:r>
              <a:rPr lang="en-US" altLang="zh-TW" sz="6600" dirty="0" smtClean="0">
                <a:solidFill>
                  <a:schemeClr val="tx1"/>
                </a:solidFill>
              </a:rPr>
              <a:t>~</a:t>
            </a:r>
            <a:r>
              <a:rPr lang="zh-TW" altLang="en-US" sz="6600" dirty="0" smtClean="0">
                <a:solidFill>
                  <a:schemeClr val="tx1"/>
                </a:solidFill>
              </a:rPr>
              <a:t>張</a:t>
            </a:r>
            <a:r>
              <a:rPr lang="zh-TW" altLang="en-US" sz="6600" dirty="0">
                <a:solidFill>
                  <a:schemeClr val="tx1"/>
                </a:solidFill>
              </a:rPr>
              <a:t>惟捷</a:t>
            </a:r>
            <a:r>
              <a:rPr lang="zh-TW" altLang="en-US" sz="6600" dirty="0" smtClean="0">
                <a:solidFill>
                  <a:schemeClr val="tx1"/>
                </a:solidFill>
              </a:rPr>
              <a:t>老師</a:t>
            </a:r>
            <a:r>
              <a:rPr lang="en-US" altLang="zh-TW" sz="6600" dirty="0" smtClean="0"/>
              <a:t/>
            </a:r>
            <a:br>
              <a:rPr lang="en-US" altLang="zh-TW" sz="6600" dirty="0" smtClean="0"/>
            </a:br>
            <a:r>
              <a:rPr lang="zh-TW" altLang="en-US" sz="6600" dirty="0" smtClean="0">
                <a:solidFill>
                  <a:schemeClr val="tx1"/>
                </a:solidFill>
              </a:rPr>
              <a:t>    數學</a:t>
            </a:r>
            <a:r>
              <a:rPr lang="en-US" altLang="zh-TW" sz="6600" dirty="0" smtClean="0">
                <a:solidFill>
                  <a:schemeClr val="tx1"/>
                </a:solidFill>
              </a:rPr>
              <a:t>~</a:t>
            </a:r>
            <a:r>
              <a:rPr lang="zh-TW" altLang="en-US" sz="6600" dirty="0" smtClean="0">
                <a:solidFill>
                  <a:schemeClr val="tx1"/>
                </a:solidFill>
              </a:rPr>
              <a:t>林陸珠</a:t>
            </a:r>
            <a:r>
              <a:rPr lang="zh-TW" altLang="en-US" sz="6600" dirty="0">
                <a:solidFill>
                  <a:schemeClr val="tx1"/>
                </a:solidFill>
              </a:rPr>
              <a:t>老師</a:t>
            </a:r>
          </a:p>
        </p:txBody>
      </p:sp>
      <p:pic>
        <p:nvPicPr>
          <p:cNvPr id="3" name="Picture 2" descr="Z:\Temporary Internet Files\Content.IE5\H3RWG71G\911640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420064"/>
            <a:ext cx="2780110" cy="2226495"/>
          </a:xfrm>
          <a:prstGeom prst="rect">
            <a:avLst/>
          </a:prstGeom>
          <a:noFill/>
          <a:extLst>
            <a:ext uri="{909E8E84-426E-40DD-AFC4-6F175D3DCCD1}">
              <a14:hiddenFill xmlns:a14="http://schemas.microsoft.com/office/drawing/2010/main">
                <a:solidFill>
                  <a:srgbClr val="FFFFFF"/>
                </a:solidFill>
              </a14:hiddenFill>
            </a:ext>
          </a:extLst>
        </p:spPr>
      </p:pic>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908140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4077072"/>
            <a:ext cx="6552728" cy="1296144"/>
          </a:xfrm>
        </p:spPr>
        <p:txBody>
          <a:bodyPr>
            <a:noAutofit/>
          </a:bodyPr>
          <a:lstStyle/>
          <a:p>
            <a:r>
              <a:rPr lang="en-US" altLang="zh-TW" sz="4400" dirty="0" smtClean="0"/>
              <a:t/>
            </a:r>
            <a:br>
              <a:rPr lang="en-US" altLang="zh-TW" sz="4400" dirty="0" smtClean="0"/>
            </a:br>
            <a:r>
              <a:rPr lang="zh-TW" altLang="en-US" sz="5400" dirty="0" smtClean="0"/>
              <a:t>親師交流站</a:t>
            </a:r>
            <a:r>
              <a:rPr lang="en-US" altLang="zh-TW" sz="5400" dirty="0" smtClean="0"/>
              <a:t>~</a:t>
            </a:r>
            <a:r>
              <a:rPr lang="en-US" altLang="zh-TW" sz="4400" dirty="0" smtClean="0"/>
              <a:t/>
            </a:r>
            <a:br>
              <a:rPr lang="en-US" altLang="zh-TW" sz="4400" dirty="0" smtClean="0"/>
            </a:br>
            <a:r>
              <a:rPr lang="en-US" altLang="zh-TW" sz="4400" dirty="0" smtClean="0">
                <a:solidFill>
                  <a:srgbClr val="7030A0"/>
                </a:solidFill>
              </a:rPr>
              <a:t/>
            </a:r>
            <a:br>
              <a:rPr lang="en-US" altLang="zh-TW" sz="4400" dirty="0" smtClean="0">
                <a:solidFill>
                  <a:srgbClr val="7030A0"/>
                </a:solidFill>
              </a:rPr>
            </a:br>
            <a:r>
              <a:rPr lang="en-US" altLang="zh-TW" sz="4400" dirty="0" smtClean="0">
                <a:solidFill>
                  <a:srgbClr val="7030A0"/>
                </a:solidFill>
              </a:rPr>
              <a:t>1.</a:t>
            </a:r>
            <a:r>
              <a:rPr lang="zh-TW" altLang="en-US" sz="4400" dirty="0" smtClean="0">
                <a:solidFill>
                  <a:srgbClr val="7030A0"/>
                </a:solidFill>
              </a:rPr>
              <a:t>推選</a:t>
            </a:r>
            <a:r>
              <a:rPr lang="zh-TW" altLang="en-US" sz="4400" dirty="0">
                <a:solidFill>
                  <a:srgbClr val="7030A0"/>
                </a:solidFill>
              </a:rPr>
              <a:t>家長</a:t>
            </a:r>
            <a:r>
              <a:rPr lang="zh-TW" altLang="en-US" sz="4400" dirty="0" smtClean="0">
                <a:solidFill>
                  <a:srgbClr val="7030A0"/>
                </a:solidFill>
              </a:rPr>
              <a:t>代表</a:t>
            </a:r>
            <a:r>
              <a:rPr lang="en-US" altLang="zh-TW" sz="4400" dirty="0" smtClean="0">
                <a:solidFill>
                  <a:srgbClr val="7030A0"/>
                </a:solidFill>
              </a:rPr>
              <a:t/>
            </a:r>
            <a:br>
              <a:rPr lang="en-US" altLang="zh-TW" sz="4400" dirty="0" smtClean="0">
                <a:solidFill>
                  <a:srgbClr val="7030A0"/>
                </a:solidFill>
              </a:rPr>
            </a:br>
            <a:r>
              <a:rPr lang="en-US" altLang="zh-TW" sz="4400" dirty="0" smtClean="0">
                <a:solidFill>
                  <a:srgbClr val="7030A0"/>
                </a:solidFill>
              </a:rPr>
              <a:t>2.</a:t>
            </a:r>
            <a:r>
              <a:rPr lang="zh-TW" altLang="en-US" sz="4400" dirty="0">
                <a:solidFill>
                  <a:srgbClr val="7030A0"/>
                </a:solidFill>
              </a:rPr>
              <a:t>校務或班務建議及討論</a:t>
            </a:r>
            <a:r>
              <a:rPr lang="en-US" altLang="zh-TW" sz="4400" dirty="0"/>
              <a:t/>
            </a:r>
            <a:br>
              <a:rPr lang="en-US" altLang="zh-TW" sz="4400" dirty="0"/>
            </a:br>
            <a:r>
              <a:rPr lang="en-US" altLang="zh-TW" sz="4400" dirty="0" smtClean="0">
                <a:solidFill>
                  <a:srgbClr val="7030A0"/>
                </a:solidFill>
              </a:rPr>
              <a:t/>
            </a:r>
            <a:br>
              <a:rPr lang="en-US" altLang="zh-TW" sz="4400" dirty="0" smtClean="0">
                <a:solidFill>
                  <a:srgbClr val="7030A0"/>
                </a:solidFill>
              </a:rPr>
            </a:br>
            <a:endParaRPr lang="zh-TW" altLang="en-US" sz="4400" dirty="0">
              <a:solidFill>
                <a:srgbClr val="7030A0"/>
              </a:solidFill>
            </a:endParaRPr>
          </a:p>
        </p:txBody>
      </p:sp>
      <p:pic>
        <p:nvPicPr>
          <p:cNvPr id="1026" name="Picture 2" descr="Z:\Temporary Internet Files\Content.IE5\3XUWQVDM\MC9003825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509120"/>
            <a:ext cx="2120280" cy="2120280"/>
          </a:xfrm>
          <a:prstGeom prst="rect">
            <a:avLst/>
          </a:prstGeom>
          <a:noFill/>
          <a:extLst>
            <a:ext uri="{909E8E84-426E-40DD-AFC4-6F175D3DCCD1}">
              <a14:hiddenFill xmlns:a14="http://schemas.microsoft.com/office/drawing/2010/main">
                <a:solidFill>
                  <a:srgbClr val="FFFFFF"/>
                </a:solidFill>
              </a14:hiddenFill>
            </a:ext>
          </a:extLst>
        </p:spPr>
      </p:pic>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566466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Z:\Temporary Internet Files\Content.IE5\KLUM1U1G\MC90044182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64" y="326976"/>
            <a:ext cx="2349215" cy="2699776"/>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1979712" y="1719168"/>
            <a:ext cx="6170209" cy="998984"/>
          </a:xfrm>
        </p:spPr>
        <p:txBody>
          <a:bodyPr>
            <a:normAutofit fontScale="90000"/>
          </a:bodyPr>
          <a:lstStyle/>
          <a:p>
            <a:pPr algn="ctr"/>
            <a:r>
              <a:rPr lang="zh-TW" altLang="en-US" sz="6600" dirty="0" smtClean="0"/>
              <a:t>感謝您的參與</a:t>
            </a:r>
            <a:endParaRPr lang="zh-TW" altLang="en-US" sz="6600" dirty="0"/>
          </a:p>
        </p:txBody>
      </p:sp>
      <p:sp>
        <p:nvSpPr>
          <p:cNvPr id="3" name="內容版面配置區 2"/>
          <p:cNvSpPr>
            <a:spLocks noGrp="1"/>
          </p:cNvSpPr>
          <p:nvPr>
            <p:ph idx="1"/>
          </p:nvPr>
        </p:nvSpPr>
        <p:spPr>
          <a:xfrm>
            <a:off x="611560" y="3356992"/>
            <a:ext cx="7488832" cy="3312368"/>
          </a:xfrm>
        </p:spPr>
        <p:txBody>
          <a:bodyPr>
            <a:normAutofit/>
          </a:bodyPr>
          <a:lstStyle/>
          <a:p>
            <a:pPr marL="0" indent="0">
              <a:buNone/>
            </a:pPr>
            <a:r>
              <a:rPr lang="zh-TW" altLang="en-US" sz="3000" b="1" dirty="0" smtClean="0"/>
              <a:t>～</a:t>
            </a:r>
            <a:r>
              <a:rPr lang="zh-TW" altLang="en-US" sz="3000" b="1" dirty="0" smtClean="0">
                <a:solidFill>
                  <a:schemeClr val="accent6">
                    <a:lumMod val="75000"/>
                  </a:schemeClr>
                </a:solidFill>
              </a:rPr>
              <a:t>親情存摺</a:t>
            </a:r>
            <a:r>
              <a:rPr lang="en-US" altLang="zh-TW" sz="3000" b="1" dirty="0" smtClean="0"/>
              <a:t>:</a:t>
            </a:r>
            <a:r>
              <a:rPr lang="zh-TW" altLang="en-US" sz="3000" b="1" dirty="0" smtClean="0"/>
              <a:t>足夠</a:t>
            </a:r>
            <a:r>
              <a:rPr lang="zh-TW" altLang="en-US" sz="3000" b="1" dirty="0"/>
              <a:t>的親情與良好的親子關係是父母管教子女的基礎，不要忘了時時</a:t>
            </a:r>
            <a:r>
              <a:rPr lang="zh-TW" altLang="en-US" sz="3000" b="1" dirty="0" smtClean="0"/>
              <a:t>檢視您們親</a:t>
            </a:r>
            <a:r>
              <a:rPr lang="zh-TW" altLang="en-US" sz="3000" b="1" dirty="0"/>
              <a:t>子關係的</a:t>
            </a:r>
            <a:r>
              <a:rPr lang="zh-TW" altLang="en-US" sz="3000" b="1" dirty="0" smtClean="0"/>
              <a:t>存摺，</a:t>
            </a:r>
            <a:r>
              <a:rPr lang="zh-TW" altLang="en-US" sz="3000" b="1" dirty="0"/>
              <a:t>平時多存款，需要時才不會</a:t>
            </a:r>
            <a:r>
              <a:rPr lang="zh-TW" altLang="en-US" sz="3000" b="1" dirty="0" smtClean="0"/>
              <a:t>不足喔</a:t>
            </a:r>
            <a:r>
              <a:rPr lang="en-US" altLang="zh-TW" sz="3000" b="1" dirty="0" smtClean="0"/>
              <a:t>~</a:t>
            </a:r>
            <a:endParaRPr lang="zh-TW" altLang="en-US" sz="3000" b="1" dirty="0"/>
          </a:p>
          <a:p>
            <a:pPr marL="0" indent="0">
              <a:buNone/>
            </a:pPr>
            <a:r>
              <a:rPr lang="en-US" altLang="zh-TW" sz="3000" b="1" dirty="0"/>
              <a:t>~</a:t>
            </a:r>
            <a:r>
              <a:rPr lang="zh-TW" altLang="en-US" sz="3000" b="1" dirty="0"/>
              <a:t>親、師同陣線，讓我們共同為</a:t>
            </a:r>
            <a:r>
              <a:rPr lang="zh-TW" altLang="en-US" sz="3000" b="1" dirty="0" smtClean="0"/>
              <a:t>孩子美好的</a:t>
            </a:r>
            <a:r>
              <a:rPr lang="zh-TW" altLang="en-US" sz="3000" b="1" dirty="0"/>
              <a:t>未來而努力！</a:t>
            </a:r>
            <a:r>
              <a:rPr lang="en-US" altLang="zh-TW" sz="3000" b="1" dirty="0"/>
              <a:t>~</a:t>
            </a:r>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55742353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9109" y="1196752"/>
            <a:ext cx="7092280" cy="1489799"/>
          </a:xfrm>
        </p:spPr>
        <p:txBody>
          <a:bodyPr>
            <a:normAutofit fontScale="90000"/>
          </a:bodyPr>
          <a:lstStyle/>
          <a:p>
            <a:pPr algn="ctr"/>
            <a:r>
              <a:rPr lang="en-US" altLang="zh-TW" sz="7200" dirty="0" smtClean="0"/>
              <a:t/>
            </a:r>
            <a:br>
              <a:rPr lang="en-US" altLang="zh-TW" sz="7200" dirty="0" smtClean="0"/>
            </a:br>
            <a:r>
              <a:rPr lang="zh-TW" altLang="en-US" sz="7200" dirty="0" smtClean="0"/>
              <a:t>班級經營報告</a:t>
            </a:r>
            <a:endParaRPr lang="zh-TW" altLang="en-US" sz="7200" dirty="0"/>
          </a:p>
        </p:txBody>
      </p:sp>
      <p:pic>
        <p:nvPicPr>
          <p:cNvPr id="12293" name="Picture 5" descr="Z:\Temporary Internet Files\Content.IE5\QTU3FTLS\MC9003491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4" y="3645024"/>
            <a:ext cx="3458951" cy="283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10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Z:\Temporary Internet Files\Content.IE5\KLUM1U1G\MC9004463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3725"/>
            <a:ext cx="2891873" cy="2172740"/>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7"/>
          <p:cNvSpPr>
            <a:spLocks noGrp="1"/>
          </p:cNvSpPr>
          <p:nvPr>
            <p:ph type="title"/>
          </p:nvPr>
        </p:nvSpPr>
        <p:spPr>
          <a:xfrm>
            <a:off x="1835696" y="23725"/>
            <a:ext cx="7239000" cy="1143000"/>
          </a:xfrm>
        </p:spPr>
        <p:txBody>
          <a:bodyPr>
            <a:normAutofit/>
          </a:bodyPr>
          <a:lstStyle/>
          <a:p>
            <a:pPr algn="ctr"/>
            <a:r>
              <a:rPr lang="zh-TW" altLang="en-US" sz="5400" dirty="0" smtClean="0"/>
              <a:t>任課教師群</a:t>
            </a:r>
            <a:endParaRPr lang="zh-TW" altLang="en-US" sz="5400" dirty="0"/>
          </a:p>
        </p:txBody>
      </p:sp>
      <p:sp>
        <p:nvSpPr>
          <p:cNvPr id="6" name="內容版面配置區 5"/>
          <p:cNvSpPr>
            <a:spLocks noGrp="1"/>
          </p:cNvSpPr>
          <p:nvPr>
            <p:ph idx="1"/>
          </p:nvPr>
        </p:nvSpPr>
        <p:spPr>
          <a:xfrm>
            <a:off x="971600" y="1169368"/>
            <a:ext cx="8568952" cy="5688632"/>
          </a:xfrm>
        </p:spPr>
        <p:txBody>
          <a:bodyPr>
            <a:normAutofit/>
          </a:bodyPr>
          <a:lstStyle/>
          <a:p>
            <a:r>
              <a:rPr lang="en-US" altLang="zh-TW" sz="3000" dirty="0" smtClean="0"/>
              <a:t>1.</a:t>
            </a:r>
            <a:r>
              <a:rPr lang="zh-TW" altLang="en-US" sz="3000" dirty="0" smtClean="0"/>
              <a:t>語文</a:t>
            </a:r>
            <a:r>
              <a:rPr lang="zh-TW" altLang="en-US" sz="3000" dirty="0"/>
              <a:t>領域</a:t>
            </a:r>
            <a:r>
              <a:rPr lang="en-US" altLang="zh-TW" sz="3000" dirty="0"/>
              <a:t>(</a:t>
            </a:r>
            <a:r>
              <a:rPr lang="zh-TW" altLang="en-US" sz="3000" dirty="0"/>
              <a:t>國文科</a:t>
            </a:r>
            <a:r>
              <a:rPr lang="en-US" altLang="zh-TW" sz="3000" dirty="0"/>
              <a:t>) </a:t>
            </a:r>
            <a:r>
              <a:rPr lang="zh-TW" altLang="en-US" sz="3000" dirty="0" smtClean="0"/>
              <a:t>曾玉嬌</a:t>
            </a:r>
            <a:r>
              <a:rPr lang="zh-TW" altLang="en-US" sz="3000" dirty="0" smtClean="0">
                <a:solidFill>
                  <a:schemeClr val="accent6">
                    <a:lumMod val="75000"/>
                  </a:schemeClr>
                </a:solidFill>
              </a:rPr>
              <a:t> </a:t>
            </a:r>
            <a:r>
              <a:rPr lang="zh-TW" altLang="en-US" sz="3000" dirty="0" smtClean="0"/>
              <a:t> </a:t>
            </a:r>
            <a:r>
              <a:rPr lang="zh-TW" altLang="en-US" sz="3000" dirty="0"/>
              <a:t>老師   </a:t>
            </a:r>
            <a:endParaRPr lang="en-US" altLang="zh-TW" sz="3000" dirty="0" smtClean="0"/>
          </a:p>
          <a:p>
            <a:r>
              <a:rPr lang="en-US" altLang="zh-TW" sz="3000" dirty="0" smtClean="0"/>
              <a:t>2</a:t>
            </a:r>
            <a:r>
              <a:rPr lang="en-US" altLang="zh-TW" sz="3000" dirty="0"/>
              <a:t>.</a:t>
            </a:r>
            <a:r>
              <a:rPr lang="zh-TW" altLang="en-US" sz="3000" dirty="0"/>
              <a:t>語文領域</a:t>
            </a:r>
            <a:r>
              <a:rPr lang="en-US" altLang="zh-TW" sz="3000" dirty="0"/>
              <a:t>(</a:t>
            </a:r>
            <a:r>
              <a:rPr lang="zh-TW" altLang="en-US" sz="3000" dirty="0"/>
              <a:t>英語科</a:t>
            </a:r>
            <a:r>
              <a:rPr lang="en-US" altLang="zh-TW" sz="3000" dirty="0"/>
              <a:t>) </a:t>
            </a:r>
            <a:r>
              <a:rPr lang="zh-TW" altLang="en-US" sz="3000" dirty="0"/>
              <a:t>林心怡</a:t>
            </a:r>
            <a:r>
              <a:rPr lang="zh-TW" altLang="en-US" sz="3000" dirty="0">
                <a:solidFill>
                  <a:srgbClr val="00B050"/>
                </a:solidFill>
              </a:rPr>
              <a:t> </a:t>
            </a:r>
            <a:r>
              <a:rPr lang="zh-TW" altLang="en-US" sz="3000" dirty="0"/>
              <a:t> 老師</a:t>
            </a:r>
          </a:p>
          <a:p>
            <a:r>
              <a:rPr lang="en-US" altLang="zh-TW" sz="3000" dirty="0"/>
              <a:t>3</a:t>
            </a:r>
            <a:r>
              <a:rPr lang="en-US" altLang="zh-TW" sz="3000" dirty="0" smtClean="0"/>
              <a:t>.</a:t>
            </a:r>
            <a:r>
              <a:rPr lang="zh-TW" altLang="en-US" sz="3000" dirty="0" smtClean="0"/>
              <a:t>數學領域  </a:t>
            </a:r>
            <a:r>
              <a:rPr lang="zh-TW" altLang="en-US" sz="3000" dirty="0" smtClean="0">
                <a:solidFill>
                  <a:srgbClr val="00B0F0"/>
                </a:solidFill>
              </a:rPr>
              <a:t>林陸珠</a:t>
            </a:r>
            <a:r>
              <a:rPr lang="zh-TW" altLang="en-US" sz="3000" dirty="0" smtClean="0"/>
              <a:t>  老師          </a:t>
            </a:r>
            <a:endParaRPr lang="en-US" altLang="zh-TW" sz="3000" dirty="0" smtClean="0"/>
          </a:p>
          <a:p>
            <a:r>
              <a:rPr lang="en-US" altLang="zh-TW" sz="3000" dirty="0" smtClean="0"/>
              <a:t>4</a:t>
            </a:r>
            <a:r>
              <a:rPr lang="en-US" altLang="zh-TW" sz="3000" dirty="0"/>
              <a:t>.</a:t>
            </a:r>
            <a:r>
              <a:rPr lang="zh-TW" altLang="en-US" sz="3000" dirty="0"/>
              <a:t>自然領域</a:t>
            </a:r>
            <a:r>
              <a:rPr lang="en-US" altLang="zh-TW" sz="3000" dirty="0"/>
              <a:t>(</a:t>
            </a:r>
            <a:r>
              <a:rPr lang="zh-TW" altLang="en-US" sz="3000" dirty="0"/>
              <a:t>生科</a:t>
            </a:r>
            <a:r>
              <a:rPr lang="en-US" altLang="zh-TW" sz="3000" dirty="0"/>
              <a:t>) </a:t>
            </a:r>
            <a:r>
              <a:rPr lang="zh-TW" altLang="en-US" sz="3000" dirty="0" smtClean="0">
                <a:solidFill>
                  <a:schemeClr val="accent6">
                    <a:lumMod val="75000"/>
                  </a:schemeClr>
                </a:solidFill>
              </a:rPr>
              <a:t>孫元泰</a:t>
            </a:r>
            <a:r>
              <a:rPr lang="zh-TW" altLang="en-US" sz="3000" dirty="0" smtClean="0"/>
              <a:t>老師</a:t>
            </a:r>
            <a:endParaRPr lang="zh-TW" altLang="en-US" sz="3000" dirty="0"/>
          </a:p>
          <a:p>
            <a:r>
              <a:rPr lang="en-US" altLang="zh-TW" sz="3000" dirty="0"/>
              <a:t>5</a:t>
            </a:r>
            <a:r>
              <a:rPr lang="en-US" altLang="zh-TW" sz="3000" dirty="0" smtClean="0"/>
              <a:t>.</a:t>
            </a:r>
            <a:r>
              <a:rPr lang="zh-TW" altLang="en-US" sz="3000" dirty="0" smtClean="0"/>
              <a:t>自然</a:t>
            </a:r>
            <a:r>
              <a:rPr lang="zh-TW" altLang="en-US" sz="3000" dirty="0"/>
              <a:t>領域</a:t>
            </a:r>
            <a:r>
              <a:rPr lang="en-US" altLang="zh-TW" sz="3000" dirty="0" smtClean="0"/>
              <a:t>(</a:t>
            </a:r>
            <a:r>
              <a:rPr lang="zh-TW" altLang="en-US" sz="3000" dirty="0" smtClean="0"/>
              <a:t>理化科</a:t>
            </a:r>
            <a:r>
              <a:rPr lang="en-US" altLang="zh-TW" sz="3000" dirty="0"/>
              <a:t>) </a:t>
            </a:r>
            <a:r>
              <a:rPr lang="zh-TW" altLang="en-US" sz="3000" dirty="0" smtClean="0">
                <a:solidFill>
                  <a:srgbClr val="00B0F0"/>
                </a:solidFill>
              </a:rPr>
              <a:t>張惟捷</a:t>
            </a:r>
            <a:r>
              <a:rPr lang="en-US" altLang="zh-TW" sz="3000" dirty="0" smtClean="0"/>
              <a:t> </a:t>
            </a:r>
            <a:r>
              <a:rPr lang="zh-TW" altLang="en-US" sz="3000" dirty="0" smtClean="0"/>
              <a:t> </a:t>
            </a:r>
            <a:r>
              <a:rPr lang="zh-TW" altLang="en-US" sz="3000" dirty="0"/>
              <a:t>老師   </a:t>
            </a:r>
            <a:endParaRPr lang="en-US" altLang="zh-TW" sz="3000" dirty="0" smtClean="0"/>
          </a:p>
          <a:p>
            <a:r>
              <a:rPr lang="en-US" altLang="zh-TW" sz="3000" dirty="0" smtClean="0"/>
              <a:t>6</a:t>
            </a:r>
            <a:r>
              <a:rPr lang="en-US" altLang="zh-TW" sz="3000" dirty="0"/>
              <a:t>.</a:t>
            </a:r>
            <a:r>
              <a:rPr lang="zh-TW" altLang="en-US" sz="3000" dirty="0"/>
              <a:t>社會領域</a:t>
            </a:r>
            <a:r>
              <a:rPr lang="en-US" altLang="zh-TW" sz="3000" dirty="0"/>
              <a:t>(</a:t>
            </a:r>
            <a:r>
              <a:rPr lang="zh-TW" altLang="en-US" sz="3000" dirty="0"/>
              <a:t>歷史科</a:t>
            </a:r>
            <a:r>
              <a:rPr lang="en-US" altLang="zh-TW" sz="3000" dirty="0"/>
              <a:t>) </a:t>
            </a:r>
            <a:r>
              <a:rPr lang="zh-TW" altLang="en-US" sz="3000" dirty="0" smtClean="0">
                <a:solidFill>
                  <a:schemeClr val="accent6">
                    <a:lumMod val="75000"/>
                  </a:schemeClr>
                </a:solidFill>
              </a:rPr>
              <a:t>周欣錦</a:t>
            </a:r>
            <a:r>
              <a:rPr lang="zh-TW" altLang="en-US" sz="3000" dirty="0" smtClean="0"/>
              <a:t>  </a:t>
            </a:r>
            <a:r>
              <a:rPr lang="zh-TW" altLang="en-US" sz="3000" dirty="0"/>
              <a:t>老師</a:t>
            </a:r>
          </a:p>
          <a:p>
            <a:r>
              <a:rPr lang="en-US" altLang="zh-TW" sz="3000" dirty="0"/>
              <a:t>7</a:t>
            </a:r>
            <a:r>
              <a:rPr lang="en-US" altLang="zh-TW" sz="3000" dirty="0" smtClean="0"/>
              <a:t>.</a:t>
            </a:r>
            <a:r>
              <a:rPr lang="zh-TW" altLang="en-US" sz="3000" dirty="0" smtClean="0"/>
              <a:t>社會</a:t>
            </a:r>
            <a:r>
              <a:rPr lang="zh-TW" altLang="en-US" sz="3000" dirty="0"/>
              <a:t>領域</a:t>
            </a:r>
            <a:r>
              <a:rPr lang="en-US" altLang="zh-TW" sz="3000" dirty="0"/>
              <a:t>(</a:t>
            </a:r>
            <a:r>
              <a:rPr lang="zh-TW" altLang="en-US" sz="3000" dirty="0"/>
              <a:t>地理科</a:t>
            </a:r>
            <a:r>
              <a:rPr lang="en-US" altLang="zh-TW" sz="3000" dirty="0"/>
              <a:t>) </a:t>
            </a:r>
            <a:r>
              <a:rPr lang="zh-TW" altLang="en-US" sz="3000" dirty="0" smtClean="0">
                <a:solidFill>
                  <a:schemeClr val="accent6">
                    <a:lumMod val="75000"/>
                  </a:schemeClr>
                </a:solidFill>
              </a:rPr>
              <a:t>李育銘</a:t>
            </a:r>
            <a:r>
              <a:rPr lang="zh-TW" altLang="en-US" sz="3000" dirty="0" smtClean="0"/>
              <a:t>  </a:t>
            </a:r>
            <a:r>
              <a:rPr lang="zh-TW" altLang="en-US" sz="3000" dirty="0"/>
              <a:t>老師   </a:t>
            </a:r>
            <a:endParaRPr lang="en-US" altLang="zh-TW" sz="3000" dirty="0" smtClean="0"/>
          </a:p>
          <a:p>
            <a:r>
              <a:rPr lang="en-US" altLang="zh-TW" sz="3000" dirty="0" smtClean="0"/>
              <a:t>8</a:t>
            </a:r>
            <a:r>
              <a:rPr lang="en-US" altLang="zh-TW" sz="3000" dirty="0"/>
              <a:t>.</a:t>
            </a:r>
            <a:r>
              <a:rPr lang="zh-TW" altLang="en-US" sz="3000" dirty="0"/>
              <a:t>社會領域</a:t>
            </a:r>
            <a:r>
              <a:rPr lang="en-US" altLang="zh-TW" sz="3000" dirty="0"/>
              <a:t>(</a:t>
            </a:r>
            <a:r>
              <a:rPr lang="zh-TW" altLang="en-US" sz="3000" dirty="0"/>
              <a:t>公民科</a:t>
            </a:r>
            <a:r>
              <a:rPr lang="en-US" altLang="zh-TW" sz="3000" dirty="0"/>
              <a:t>) </a:t>
            </a:r>
            <a:r>
              <a:rPr lang="zh-TW" altLang="en-US" sz="3000" dirty="0"/>
              <a:t>陳俐伶</a:t>
            </a:r>
            <a:r>
              <a:rPr lang="zh-TW" altLang="en-US" sz="3000" dirty="0" smtClean="0"/>
              <a:t>  </a:t>
            </a:r>
            <a:r>
              <a:rPr lang="zh-TW" altLang="en-US" sz="3000" dirty="0"/>
              <a:t>老師</a:t>
            </a:r>
          </a:p>
          <a:p>
            <a:r>
              <a:rPr lang="en-US" altLang="zh-TW" sz="3000" dirty="0"/>
              <a:t>9</a:t>
            </a:r>
            <a:r>
              <a:rPr lang="en-US" altLang="zh-TW" sz="3000" dirty="0" smtClean="0"/>
              <a:t>.</a:t>
            </a:r>
            <a:r>
              <a:rPr lang="zh-TW" altLang="en-US" sz="3000" dirty="0" smtClean="0"/>
              <a:t>健</a:t>
            </a:r>
            <a:r>
              <a:rPr lang="zh-TW" altLang="en-US" sz="3000" dirty="0"/>
              <a:t>體領域</a:t>
            </a:r>
            <a:r>
              <a:rPr lang="en-US" altLang="zh-TW" sz="3000" dirty="0"/>
              <a:t>(</a:t>
            </a:r>
            <a:r>
              <a:rPr lang="zh-TW" altLang="en-US" sz="3000" dirty="0"/>
              <a:t>健教科</a:t>
            </a:r>
            <a:r>
              <a:rPr lang="en-US" altLang="zh-TW" sz="3000" dirty="0"/>
              <a:t>) </a:t>
            </a:r>
            <a:r>
              <a:rPr lang="zh-TW" altLang="en-US" sz="3000" dirty="0" smtClean="0">
                <a:solidFill>
                  <a:schemeClr val="accent6">
                    <a:lumMod val="75000"/>
                  </a:schemeClr>
                </a:solidFill>
              </a:rPr>
              <a:t>吳慧芳</a:t>
            </a:r>
            <a:r>
              <a:rPr lang="zh-TW" altLang="en-US" sz="3000" dirty="0" smtClean="0"/>
              <a:t>  </a:t>
            </a:r>
            <a:r>
              <a:rPr lang="zh-TW" altLang="en-US" sz="3000" dirty="0"/>
              <a:t>老師  </a:t>
            </a:r>
            <a:endParaRPr lang="en-US" altLang="zh-TW" sz="3000" dirty="0" smtClean="0"/>
          </a:p>
          <a:p>
            <a:r>
              <a:rPr lang="en-US" altLang="zh-TW" sz="3000" dirty="0" smtClean="0"/>
              <a:t>10</a:t>
            </a:r>
            <a:r>
              <a:rPr lang="en-US" altLang="zh-TW" sz="3000" dirty="0"/>
              <a:t>.</a:t>
            </a:r>
            <a:r>
              <a:rPr lang="zh-TW" altLang="en-US" sz="3000" dirty="0"/>
              <a:t>健體領域</a:t>
            </a:r>
            <a:r>
              <a:rPr lang="en-US" altLang="zh-TW" sz="3000" dirty="0"/>
              <a:t>(</a:t>
            </a:r>
            <a:r>
              <a:rPr lang="zh-TW" altLang="en-US" sz="3000" dirty="0"/>
              <a:t>體育科</a:t>
            </a:r>
            <a:r>
              <a:rPr lang="en-US" altLang="zh-TW" sz="3000" dirty="0"/>
              <a:t>) </a:t>
            </a:r>
            <a:r>
              <a:rPr lang="zh-TW" altLang="en-US" sz="3000" dirty="0" smtClean="0">
                <a:solidFill>
                  <a:schemeClr val="accent6">
                    <a:lumMod val="75000"/>
                  </a:schemeClr>
                </a:solidFill>
              </a:rPr>
              <a:t>楊淑怡</a:t>
            </a:r>
            <a:r>
              <a:rPr lang="zh-TW" altLang="en-US" sz="3000" dirty="0" smtClean="0"/>
              <a:t>  </a:t>
            </a:r>
            <a:r>
              <a:rPr lang="zh-TW" altLang="en-US" sz="3000" dirty="0"/>
              <a:t>老師</a:t>
            </a:r>
          </a:p>
          <a:p>
            <a:endParaRPr lang="zh-TW" altLang="en-US" dirty="0"/>
          </a:p>
        </p:txBody>
      </p:sp>
      <p:sp>
        <p:nvSpPr>
          <p:cNvPr id="2" name="頁尾版面配置區 1"/>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586266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7"/>
          <p:cNvSpPr>
            <a:spLocks noGrp="1"/>
          </p:cNvSpPr>
          <p:nvPr>
            <p:ph type="title"/>
          </p:nvPr>
        </p:nvSpPr>
        <p:spPr>
          <a:xfrm>
            <a:off x="539552" y="-171400"/>
            <a:ext cx="7239000" cy="1143000"/>
          </a:xfrm>
        </p:spPr>
        <p:txBody>
          <a:bodyPr>
            <a:normAutofit/>
          </a:bodyPr>
          <a:lstStyle/>
          <a:p>
            <a:pPr algn="ctr"/>
            <a:r>
              <a:rPr lang="zh-TW" altLang="en-US" sz="5400" dirty="0" smtClean="0"/>
              <a:t>任課教師群</a:t>
            </a:r>
            <a:endParaRPr lang="zh-TW" altLang="en-US" sz="5400" dirty="0"/>
          </a:p>
        </p:txBody>
      </p:sp>
      <p:sp>
        <p:nvSpPr>
          <p:cNvPr id="3" name="內容版面配置區 2"/>
          <p:cNvSpPr>
            <a:spLocks noGrp="1"/>
          </p:cNvSpPr>
          <p:nvPr>
            <p:ph idx="1"/>
          </p:nvPr>
        </p:nvSpPr>
        <p:spPr>
          <a:xfrm>
            <a:off x="539552" y="1066341"/>
            <a:ext cx="7488832" cy="5616624"/>
          </a:xfrm>
        </p:spPr>
        <p:txBody>
          <a:bodyPr>
            <a:normAutofit/>
          </a:bodyPr>
          <a:lstStyle/>
          <a:p>
            <a:r>
              <a:rPr lang="en-US" altLang="zh-TW" sz="3000" dirty="0"/>
              <a:t>11.</a:t>
            </a:r>
            <a:r>
              <a:rPr lang="zh-TW" altLang="en-US" sz="3000" dirty="0"/>
              <a:t>藝文領域</a:t>
            </a:r>
            <a:r>
              <a:rPr lang="en-US" altLang="zh-TW" sz="3000" dirty="0"/>
              <a:t>(</a:t>
            </a:r>
            <a:r>
              <a:rPr lang="zh-TW" altLang="en-US" sz="3000" dirty="0"/>
              <a:t>美術</a:t>
            </a:r>
            <a:r>
              <a:rPr lang="en-US" altLang="zh-TW" sz="3000" dirty="0"/>
              <a:t>)  </a:t>
            </a:r>
            <a:r>
              <a:rPr lang="zh-TW" altLang="en-US" sz="3000" dirty="0"/>
              <a:t>陳梅君</a:t>
            </a:r>
            <a:r>
              <a:rPr lang="zh-TW" altLang="en-US" sz="3000" dirty="0" smtClean="0">
                <a:solidFill>
                  <a:schemeClr val="accent3"/>
                </a:solidFill>
              </a:rPr>
              <a:t> </a:t>
            </a:r>
            <a:r>
              <a:rPr lang="zh-TW" altLang="en-US" sz="3000" dirty="0" smtClean="0"/>
              <a:t> </a:t>
            </a:r>
            <a:r>
              <a:rPr lang="zh-TW" altLang="en-US" sz="3000" dirty="0"/>
              <a:t>老師   </a:t>
            </a:r>
            <a:endParaRPr lang="en-US" altLang="zh-TW" sz="3000" dirty="0" smtClean="0"/>
          </a:p>
          <a:p>
            <a:r>
              <a:rPr lang="en-US" altLang="zh-TW" sz="3000" dirty="0" smtClean="0"/>
              <a:t>12</a:t>
            </a:r>
            <a:r>
              <a:rPr lang="en-US" altLang="zh-TW" sz="3000" dirty="0"/>
              <a:t>.</a:t>
            </a:r>
            <a:r>
              <a:rPr lang="zh-TW" altLang="en-US" sz="3000" dirty="0"/>
              <a:t>藝文領域</a:t>
            </a:r>
            <a:r>
              <a:rPr lang="en-US" altLang="zh-TW" sz="3000" dirty="0"/>
              <a:t>(</a:t>
            </a:r>
            <a:r>
              <a:rPr lang="zh-TW" altLang="en-US" sz="3000" dirty="0" smtClean="0"/>
              <a:t>音樂</a:t>
            </a:r>
            <a:r>
              <a:rPr lang="en-US" altLang="zh-TW" sz="3000" dirty="0" smtClean="0"/>
              <a:t>)  </a:t>
            </a:r>
            <a:r>
              <a:rPr lang="zh-TW" altLang="en-US" sz="3000" dirty="0" smtClean="0">
                <a:solidFill>
                  <a:schemeClr val="accent6">
                    <a:lumMod val="75000"/>
                  </a:schemeClr>
                </a:solidFill>
              </a:rPr>
              <a:t>戴美娥</a:t>
            </a:r>
            <a:r>
              <a:rPr lang="zh-TW" altLang="en-US" sz="3000" dirty="0" smtClean="0"/>
              <a:t>  </a:t>
            </a:r>
            <a:r>
              <a:rPr lang="zh-TW" altLang="en-US" sz="3000" dirty="0"/>
              <a:t>老師</a:t>
            </a:r>
          </a:p>
          <a:p>
            <a:r>
              <a:rPr lang="en-US" altLang="zh-TW" sz="3000" dirty="0"/>
              <a:t>13.</a:t>
            </a:r>
            <a:r>
              <a:rPr lang="zh-TW" altLang="en-US" sz="3000" dirty="0"/>
              <a:t>藝文領域</a:t>
            </a:r>
            <a:r>
              <a:rPr lang="en-US" altLang="zh-TW" sz="3000" dirty="0"/>
              <a:t>(</a:t>
            </a:r>
            <a:r>
              <a:rPr lang="zh-TW" altLang="en-US" sz="3000" dirty="0"/>
              <a:t>表演</a:t>
            </a:r>
            <a:r>
              <a:rPr lang="en-US" altLang="zh-TW" sz="3000" dirty="0"/>
              <a:t>)  </a:t>
            </a:r>
            <a:r>
              <a:rPr lang="zh-TW" altLang="en-US" sz="3000" dirty="0" smtClean="0">
                <a:solidFill>
                  <a:schemeClr val="accent6">
                    <a:lumMod val="75000"/>
                  </a:schemeClr>
                </a:solidFill>
              </a:rPr>
              <a:t>王廷尹</a:t>
            </a:r>
            <a:r>
              <a:rPr lang="zh-TW" altLang="en-US" sz="3000" dirty="0" smtClean="0">
                <a:solidFill>
                  <a:srgbClr val="00B050"/>
                </a:solidFill>
              </a:rPr>
              <a:t>  </a:t>
            </a:r>
            <a:r>
              <a:rPr lang="zh-TW" altLang="en-US" sz="3000" dirty="0" smtClean="0"/>
              <a:t>老師</a:t>
            </a:r>
            <a:endParaRPr lang="en-US" altLang="zh-TW" sz="3000" dirty="0" smtClean="0"/>
          </a:p>
          <a:p>
            <a:r>
              <a:rPr lang="en-US" altLang="zh-TW" sz="3000" dirty="0" smtClean="0"/>
              <a:t>14</a:t>
            </a:r>
            <a:r>
              <a:rPr lang="en-US" altLang="zh-TW" sz="3000" dirty="0"/>
              <a:t>.</a:t>
            </a:r>
            <a:r>
              <a:rPr lang="zh-TW" altLang="en-US" sz="3000" dirty="0"/>
              <a:t>綜合領域</a:t>
            </a:r>
            <a:r>
              <a:rPr lang="en-US" altLang="zh-TW" sz="3000" dirty="0"/>
              <a:t>(</a:t>
            </a:r>
            <a:r>
              <a:rPr lang="zh-TW" altLang="en-US" sz="3000" dirty="0" smtClean="0"/>
              <a:t>輔導</a:t>
            </a:r>
            <a:r>
              <a:rPr lang="en-US" altLang="zh-TW" sz="3000" dirty="0" smtClean="0"/>
              <a:t>)  </a:t>
            </a:r>
            <a:r>
              <a:rPr lang="zh-TW" altLang="en-US" sz="3000" dirty="0" smtClean="0"/>
              <a:t>陳</a:t>
            </a:r>
            <a:r>
              <a:rPr lang="zh-TW" altLang="en-US" sz="3000" dirty="0"/>
              <a:t>郁茜</a:t>
            </a:r>
            <a:r>
              <a:rPr lang="zh-TW" altLang="en-US" sz="3000" dirty="0">
                <a:solidFill>
                  <a:schemeClr val="tx2">
                    <a:lumMod val="75000"/>
                  </a:schemeClr>
                </a:solidFill>
              </a:rPr>
              <a:t>  </a:t>
            </a:r>
            <a:r>
              <a:rPr lang="zh-TW" altLang="en-US" sz="3000" dirty="0"/>
              <a:t>老師</a:t>
            </a:r>
          </a:p>
          <a:p>
            <a:r>
              <a:rPr lang="en-US" altLang="zh-TW" sz="3000" dirty="0"/>
              <a:t>15.</a:t>
            </a:r>
            <a:r>
              <a:rPr lang="zh-TW" altLang="en-US" sz="3000" dirty="0"/>
              <a:t>綜合領域</a:t>
            </a:r>
            <a:r>
              <a:rPr lang="en-US" altLang="zh-TW" sz="3000" dirty="0"/>
              <a:t>(</a:t>
            </a:r>
            <a:r>
              <a:rPr lang="zh-TW" altLang="en-US" sz="3000" dirty="0" smtClean="0"/>
              <a:t>家童</a:t>
            </a:r>
            <a:r>
              <a:rPr lang="en-US" altLang="zh-TW" sz="3000" dirty="0" smtClean="0"/>
              <a:t>)  </a:t>
            </a:r>
            <a:r>
              <a:rPr lang="zh-TW" altLang="en-US" sz="3000" dirty="0"/>
              <a:t>游絲茜 </a:t>
            </a:r>
            <a:r>
              <a:rPr lang="zh-TW" altLang="en-US" sz="3000" dirty="0" smtClean="0"/>
              <a:t>老師</a:t>
            </a:r>
            <a:endParaRPr lang="en-US" altLang="zh-TW" sz="3000" dirty="0" smtClean="0"/>
          </a:p>
          <a:p>
            <a:pPr marL="0" indent="0">
              <a:buNone/>
            </a:pPr>
            <a:endParaRPr lang="zh-TW" altLang="en-US" sz="3000" dirty="0"/>
          </a:p>
          <a:p>
            <a:r>
              <a:rPr lang="zh-TW" altLang="en-US" sz="3000" dirty="0" smtClean="0"/>
              <a:t>學生</a:t>
            </a:r>
            <a:r>
              <a:rPr lang="zh-TW" altLang="en-US" sz="3000" dirty="0"/>
              <a:t>人數</a:t>
            </a:r>
            <a:r>
              <a:rPr lang="zh-TW" altLang="en-US" sz="3000" b="1" dirty="0"/>
              <a:t>：</a:t>
            </a:r>
            <a:r>
              <a:rPr lang="zh-TW" altLang="en-US" sz="3000" dirty="0"/>
              <a:t> </a:t>
            </a:r>
            <a:r>
              <a:rPr lang="en-US" altLang="zh-TW" sz="3000" dirty="0" smtClean="0">
                <a:solidFill>
                  <a:srgbClr val="C00000"/>
                </a:solidFill>
              </a:rPr>
              <a:t>33</a:t>
            </a:r>
            <a:r>
              <a:rPr lang="en-US" altLang="zh-TW" sz="3000" dirty="0" smtClean="0"/>
              <a:t> </a:t>
            </a:r>
            <a:r>
              <a:rPr lang="zh-TW" altLang="en-US" sz="3000" dirty="0"/>
              <a:t>人 </a:t>
            </a:r>
            <a:endParaRPr lang="en-US" altLang="zh-TW" sz="3000" dirty="0" smtClean="0"/>
          </a:p>
          <a:p>
            <a:r>
              <a:rPr lang="zh-TW" altLang="en-US" sz="3000" dirty="0" smtClean="0"/>
              <a:t>女生</a:t>
            </a:r>
            <a:r>
              <a:rPr lang="zh-TW" altLang="en-US" sz="3000" b="1" dirty="0" smtClean="0"/>
              <a:t>：</a:t>
            </a:r>
            <a:r>
              <a:rPr lang="en-US" altLang="zh-TW" sz="3000" dirty="0" smtClean="0">
                <a:solidFill>
                  <a:srgbClr val="C00000"/>
                </a:solidFill>
              </a:rPr>
              <a:t>18</a:t>
            </a:r>
            <a:r>
              <a:rPr lang="zh-TW" altLang="en-US" sz="3000" dirty="0" smtClean="0"/>
              <a:t>人  男生</a:t>
            </a:r>
            <a:r>
              <a:rPr lang="zh-TW" altLang="en-US" sz="3000" b="1" dirty="0" smtClean="0"/>
              <a:t>：</a:t>
            </a:r>
            <a:r>
              <a:rPr lang="en-US" altLang="zh-TW" sz="3000" dirty="0" smtClean="0">
                <a:solidFill>
                  <a:srgbClr val="C00000"/>
                </a:solidFill>
              </a:rPr>
              <a:t>15</a:t>
            </a:r>
            <a:r>
              <a:rPr lang="en-US" altLang="zh-TW" sz="3000" dirty="0" smtClean="0"/>
              <a:t> </a:t>
            </a:r>
            <a:r>
              <a:rPr lang="zh-TW" altLang="en-US" sz="3000" dirty="0"/>
              <a:t>人</a:t>
            </a:r>
          </a:p>
          <a:p>
            <a:r>
              <a:rPr lang="zh-TW" altLang="en-US" sz="3000" dirty="0"/>
              <a:t>導師</a:t>
            </a:r>
            <a:r>
              <a:rPr lang="zh-TW" altLang="en-US" sz="3000" dirty="0" smtClean="0"/>
              <a:t>電話：</a:t>
            </a:r>
            <a:r>
              <a:rPr lang="en-US" altLang="zh-TW" sz="3000" dirty="0"/>
              <a:t>0920-100533</a:t>
            </a:r>
            <a:endParaRPr lang="zh-TW" altLang="en-US" sz="3000" dirty="0"/>
          </a:p>
          <a:p>
            <a:pPr marL="0" indent="0">
              <a:buNone/>
            </a:pPr>
            <a:r>
              <a:rPr lang="zh-TW" altLang="en-US" sz="3000" dirty="0" smtClean="0"/>
              <a:t>   學校總機 </a:t>
            </a:r>
            <a:r>
              <a:rPr lang="en-US" altLang="zh-TW" sz="3000" dirty="0" smtClean="0"/>
              <a:t>2951-7475</a:t>
            </a:r>
            <a:r>
              <a:rPr lang="zh-TW" altLang="en-US" sz="3000" dirty="0" smtClean="0"/>
              <a:t>  分機： </a:t>
            </a:r>
            <a:r>
              <a:rPr lang="en-US" altLang="zh-TW" sz="3000" dirty="0" smtClean="0"/>
              <a:t>323</a:t>
            </a:r>
            <a:endParaRPr lang="zh-TW" altLang="en-US" sz="3000" dirty="0"/>
          </a:p>
        </p:txBody>
      </p:sp>
      <p:pic>
        <p:nvPicPr>
          <p:cNvPr id="5122" name="Picture 2" descr="Z:\Temporary Internet Files\Content.IE5\L200ZFG7\MC9004463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7752" y="4293096"/>
            <a:ext cx="2374728" cy="2389869"/>
          </a:xfrm>
          <a:prstGeom prst="rect">
            <a:avLst/>
          </a:prstGeom>
          <a:noFill/>
          <a:extLst>
            <a:ext uri="{909E8E84-426E-40DD-AFC4-6F175D3DCCD1}">
              <a14:hiddenFill xmlns:a14="http://schemas.microsoft.com/office/drawing/2010/main">
                <a:solidFill>
                  <a:srgbClr val="FFFFFF"/>
                </a:solidFill>
              </a14:hiddenFill>
            </a:ext>
          </a:extLst>
        </p:spPr>
      </p:pic>
      <p:sp>
        <p:nvSpPr>
          <p:cNvPr id="2" name="頁尾版面配置區 1"/>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58712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7346"/>
            <a:ext cx="7239000" cy="1143000"/>
          </a:xfrm>
        </p:spPr>
        <p:txBody>
          <a:bodyPr>
            <a:normAutofit/>
          </a:bodyPr>
          <a:lstStyle/>
          <a:p>
            <a:pPr algn="ctr"/>
            <a:r>
              <a:rPr lang="zh-TW" altLang="zh-TW" sz="5400" b="1" dirty="0">
                <a:effectLst/>
              </a:rPr>
              <a:t>班級幹部名單</a:t>
            </a:r>
            <a:endParaRPr lang="zh-TW" altLang="en-US" sz="5400" dirty="0"/>
          </a:p>
        </p:txBody>
      </p:sp>
      <p:pic>
        <p:nvPicPr>
          <p:cNvPr id="4097" name="Picture 1" descr="Z:\Temporary Internet Files\Content.IE5\ZN3HCH1X\MC9004454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751214"/>
            <a:ext cx="1535278" cy="1794053"/>
          </a:xfrm>
          <a:prstGeom prst="rect">
            <a:avLst/>
          </a:prstGeom>
          <a:noFill/>
          <a:extLst>
            <a:ext uri="{909E8E84-426E-40DD-AFC4-6F175D3DCCD1}">
              <a14:hiddenFill xmlns:a14="http://schemas.microsoft.com/office/drawing/2010/main">
                <a:solidFill>
                  <a:srgbClr val="FFFFFF"/>
                </a:solidFill>
              </a14:hiddenFill>
            </a:ext>
          </a:extLst>
        </p:spPr>
      </p:pic>
      <p:sp>
        <p:nvSpPr>
          <p:cNvPr id="13" name="內容版面配置區 2"/>
          <p:cNvSpPr>
            <a:spLocks noGrp="1"/>
          </p:cNvSpPr>
          <p:nvPr>
            <p:ph idx="1"/>
          </p:nvPr>
        </p:nvSpPr>
        <p:spPr>
          <a:xfrm>
            <a:off x="467544" y="1196752"/>
            <a:ext cx="4392488" cy="4990336"/>
          </a:xfrm>
        </p:spPr>
        <p:txBody>
          <a:bodyPr>
            <a:noAutofit/>
          </a:bodyPr>
          <a:lstStyle/>
          <a:p>
            <a:r>
              <a:rPr lang="zh-TW" altLang="zh-TW" sz="3000" dirty="0"/>
              <a:t>班長：</a:t>
            </a:r>
            <a:r>
              <a:rPr lang="en-US" altLang="zh-TW" sz="3000" dirty="0"/>
              <a:t> 37</a:t>
            </a:r>
            <a:r>
              <a:rPr lang="zh-TW" altLang="zh-TW" sz="3000" dirty="0"/>
              <a:t>傅筱晴</a:t>
            </a:r>
            <a:endParaRPr lang="en-US" altLang="zh-TW" sz="3000" dirty="0"/>
          </a:p>
          <a:p>
            <a:r>
              <a:rPr lang="zh-TW" altLang="zh-TW" sz="3000" dirty="0"/>
              <a:t>副班長：</a:t>
            </a:r>
            <a:r>
              <a:rPr lang="en-US" altLang="zh-TW" sz="3000" dirty="0"/>
              <a:t> </a:t>
            </a:r>
            <a:r>
              <a:rPr lang="en-US" altLang="zh-TW" sz="3000" dirty="0" smtClean="0"/>
              <a:t>29</a:t>
            </a:r>
            <a:r>
              <a:rPr lang="zh-TW" altLang="en-US" sz="3000" dirty="0" smtClean="0"/>
              <a:t>高愉婷</a:t>
            </a:r>
            <a:endParaRPr lang="en-US" altLang="zh-TW" sz="3000" dirty="0"/>
          </a:p>
          <a:p>
            <a:r>
              <a:rPr lang="zh-TW" altLang="zh-TW" sz="3000" dirty="0"/>
              <a:t>風紀：</a:t>
            </a:r>
            <a:r>
              <a:rPr lang="en-US" altLang="zh-TW" sz="3000" dirty="0"/>
              <a:t> </a:t>
            </a:r>
            <a:r>
              <a:rPr lang="en-US" altLang="zh-TW" sz="3000" dirty="0">
                <a:solidFill>
                  <a:prstClr val="black"/>
                </a:solidFill>
              </a:rPr>
              <a:t>41</a:t>
            </a:r>
            <a:r>
              <a:rPr lang="zh-TW" altLang="zh-TW" sz="3000" dirty="0">
                <a:solidFill>
                  <a:prstClr val="black"/>
                </a:solidFill>
              </a:rPr>
              <a:t>廖羿</a:t>
            </a:r>
            <a:r>
              <a:rPr lang="zh-TW" altLang="zh-TW" sz="3000" dirty="0" smtClean="0">
                <a:solidFill>
                  <a:prstClr val="black"/>
                </a:solidFill>
              </a:rPr>
              <a:t>綺</a:t>
            </a:r>
            <a:endParaRPr lang="en-US" altLang="zh-TW" sz="3000" dirty="0"/>
          </a:p>
          <a:p>
            <a:r>
              <a:rPr lang="zh-TW" altLang="zh-TW" sz="3000" dirty="0"/>
              <a:t>副風紀</a:t>
            </a:r>
            <a:r>
              <a:rPr lang="en-US" altLang="zh-TW" sz="3000" dirty="0"/>
              <a:t>:  47</a:t>
            </a:r>
            <a:r>
              <a:rPr lang="zh-TW" altLang="zh-TW" sz="3000" dirty="0" smtClean="0"/>
              <a:t>顏雅欣</a:t>
            </a:r>
            <a:endParaRPr lang="en-US" altLang="zh-TW" sz="3000" dirty="0" smtClean="0"/>
          </a:p>
          <a:p>
            <a:r>
              <a:rPr lang="zh-TW" altLang="zh-TW" sz="3000" dirty="0" smtClean="0"/>
              <a:t>學藝</a:t>
            </a:r>
            <a:r>
              <a:rPr lang="zh-TW" altLang="zh-TW" sz="3000" dirty="0"/>
              <a:t>：</a:t>
            </a:r>
            <a:r>
              <a:rPr lang="en-US" altLang="zh-TW" sz="3000" dirty="0"/>
              <a:t> 42</a:t>
            </a:r>
            <a:r>
              <a:rPr lang="zh-TW" altLang="zh-TW" sz="3000" dirty="0"/>
              <a:t>劉宛慈</a:t>
            </a:r>
            <a:endParaRPr lang="en-US" altLang="zh-TW" sz="3000" dirty="0"/>
          </a:p>
          <a:p>
            <a:r>
              <a:rPr lang="zh-TW" altLang="zh-TW" sz="3000" dirty="0"/>
              <a:t>副學藝：</a:t>
            </a:r>
            <a:r>
              <a:rPr lang="en-US" altLang="zh-TW" sz="3000" dirty="0"/>
              <a:t> 05</a:t>
            </a:r>
            <a:r>
              <a:rPr lang="zh-TW" altLang="zh-TW" sz="3000" dirty="0"/>
              <a:t>何仁義</a:t>
            </a:r>
            <a:endParaRPr lang="en-US" altLang="zh-TW" sz="3000" dirty="0"/>
          </a:p>
          <a:p>
            <a:r>
              <a:rPr lang="zh-TW" altLang="zh-TW" sz="3000" dirty="0"/>
              <a:t>康樂：</a:t>
            </a:r>
            <a:r>
              <a:rPr lang="en-US" altLang="zh-TW" sz="3000" dirty="0"/>
              <a:t> 14</a:t>
            </a:r>
            <a:r>
              <a:rPr lang="zh-TW" altLang="en-US" sz="3000" dirty="0" smtClean="0"/>
              <a:t>楊鎮源</a:t>
            </a:r>
            <a:endParaRPr lang="en-US" altLang="zh-TW" sz="3000" dirty="0"/>
          </a:p>
          <a:p>
            <a:r>
              <a:rPr lang="zh-TW" altLang="zh-TW" sz="3000" dirty="0"/>
              <a:t>副康樂：</a:t>
            </a:r>
            <a:r>
              <a:rPr lang="en-US" altLang="zh-TW" sz="3000" dirty="0"/>
              <a:t> 08</a:t>
            </a:r>
            <a:r>
              <a:rPr lang="zh-TW" altLang="zh-TW" sz="3000" dirty="0"/>
              <a:t>李俊</a:t>
            </a:r>
            <a:r>
              <a:rPr lang="zh-TW" altLang="zh-TW" sz="3000" dirty="0" smtClean="0"/>
              <a:t>霈</a:t>
            </a:r>
            <a:endParaRPr lang="en-US" altLang="zh-TW" sz="3000" dirty="0"/>
          </a:p>
          <a:p>
            <a:r>
              <a:rPr lang="zh-TW" altLang="zh-TW" sz="3000" dirty="0"/>
              <a:t>服務</a:t>
            </a:r>
            <a:r>
              <a:rPr lang="zh-TW" altLang="zh-TW" sz="3000" dirty="0" smtClean="0"/>
              <a:t>：</a:t>
            </a:r>
            <a:r>
              <a:rPr lang="en-US" altLang="zh-TW" sz="3000" dirty="0">
                <a:solidFill>
                  <a:prstClr val="black"/>
                </a:solidFill>
              </a:rPr>
              <a:t>15</a:t>
            </a:r>
            <a:r>
              <a:rPr lang="zh-TW" altLang="zh-TW" sz="3000" dirty="0">
                <a:solidFill>
                  <a:prstClr val="black"/>
                </a:solidFill>
              </a:rPr>
              <a:t>溫鎮良</a:t>
            </a:r>
            <a:endParaRPr lang="en-US" altLang="zh-TW" sz="3000" dirty="0"/>
          </a:p>
          <a:p>
            <a:r>
              <a:rPr lang="zh-TW" altLang="zh-TW" sz="3000" dirty="0"/>
              <a:t>副服務</a:t>
            </a:r>
            <a:r>
              <a:rPr lang="en-US" altLang="zh-TW" sz="3000" dirty="0"/>
              <a:t>: 32</a:t>
            </a:r>
            <a:r>
              <a:rPr lang="zh-TW" altLang="en-US" sz="3000" dirty="0"/>
              <a:t>李祐</a:t>
            </a:r>
            <a:r>
              <a:rPr lang="zh-TW" altLang="en-US" sz="3000" dirty="0" smtClean="0"/>
              <a:t>慈</a:t>
            </a:r>
            <a:endParaRPr lang="en-US" altLang="zh-TW" sz="3000" dirty="0"/>
          </a:p>
          <a:p>
            <a:endParaRPr lang="zh-TW" altLang="en-US" sz="2800" dirty="0"/>
          </a:p>
        </p:txBody>
      </p:sp>
      <p:sp>
        <p:nvSpPr>
          <p:cNvPr id="15" name="內容版面配置區 2"/>
          <p:cNvSpPr txBox="1">
            <a:spLocks/>
          </p:cNvSpPr>
          <p:nvPr/>
        </p:nvSpPr>
        <p:spPr>
          <a:xfrm>
            <a:off x="3995936" y="2079947"/>
            <a:ext cx="4176464" cy="484632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endParaRPr lang="zh-TW" altLang="en-US" sz="2800" dirty="0"/>
          </a:p>
        </p:txBody>
      </p:sp>
      <p:sp>
        <p:nvSpPr>
          <p:cNvPr id="16" name="內容版面配置區 2"/>
          <p:cNvSpPr txBox="1">
            <a:spLocks/>
          </p:cNvSpPr>
          <p:nvPr/>
        </p:nvSpPr>
        <p:spPr>
          <a:xfrm>
            <a:off x="3203848" y="3225081"/>
            <a:ext cx="4176464" cy="484632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endParaRPr lang="zh-TW" altLang="en-US" sz="2800" dirty="0"/>
          </a:p>
        </p:txBody>
      </p:sp>
      <p:sp>
        <p:nvSpPr>
          <p:cNvPr id="18" name="內容版面配置區 2"/>
          <p:cNvSpPr txBox="1">
            <a:spLocks/>
          </p:cNvSpPr>
          <p:nvPr/>
        </p:nvSpPr>
        <p:spPr>
          <a:xfrm>
            <a:off x="4243184" y="1484784"/>
            <a:ext cx="4176464" cy="2386356"/>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lvl="0"/>
            <a:r>
              <a:rPr lang="zh-TW" altLang="zh-TW" sz="3000" dirty="0">
                <a:solidFill>
                  <a:prstClr val="black"/>
                </a:solidFill>
              </a:rPr>
              <a:t>輔導：</a:t>
            </a:r>
            <a:r>
              <a:rPr lang="en-US" altLang="zh-TW" sz="3000" dirty="0">
                <a:solidFill>
                  <a:prstClr val="black"/>
                </a:solidFill>
              </a:rPr>
              <a:t> 09</a:t>
            </a:r>
            <a:r>
              <a:rPr lang="zh-TW" altLang="zh-TW" sz="3000" dirty="0">
                <a:solidFill>
                  <a:prstClr val="black"/>
                </a:solidFill>
              </a:rPr>
              <a:t>周辰鴻</a:t>
            </a:r>
            <a:endParaRPr lang="en-US" altLang="zh-TW" sz="3000" dirty="0">
              <a:solidFill>
                <a:prstClr val="black"/>
              </a:solidFill>
            </a:endParaRPr>
          </a:p>
          <a:p>
            <a:pPr lvl="0"/>
            <a:r>
              <a:rPr lang="zh-TW" altLang="zh-TW" sz="3000" dirty="0">
                <a:solidFill>
                  <a:prstClr val="black"/>
                </a:solidFill>
              </a:rPr>
              <a:t>總務</a:t>
            </a:r>
            <a:r>
              <a:rPr lang="zh-TW" altLang="zh-TW" sz="3000" dirty="0" smtClean="0">
                <a:solidFill>
                  <a:prstClr val="black"/>
                </a:solidFill>
              </a:rPr>
              <a:t>：</a:t>
            </a:r>
            <a:r>
              <a:rPr lang="en-US" altLang="zh-TW" sz="3000" dirty="0">
                <a:solidFill>
                  <a:prstClr val="black"/>
                </a:solidFill>
              </a:rPr>
              <a:t>43</a:t>
            </a:r>
            <a:r>
              <a:rPr lang="zh-TW" altLang="en-US" sz="3000" dirty="0">
                <a:solidFill>
                  <a:prstClr val="black"/>
                </a:solidFill>
              </a:rPr>
              <a:t>潘妤</a:t>
            </a:r>
            <a:r>
              <a:rPr lang="zh-TW" altLang="en-US" sz="3000" dirty="0" smtClean="0">
                <a:solidFill>
                  <a:prstClr val="black"/>
                </a:solidFill>
              </a:rPr>
              <a:t>綾</a:t>
            </a:r>
            <a:endParaRPr lang="en-US" altLang="zh-TW" sz="3000" dirty="0" smtClean="0">
              <a:solidFill>
                <a:prstClr val="black"/>
              </a:solidFill>
            </a:endParaRPr>
          </a:p>
          <a:p>
            <a:pPr lvl="0"/>
            <a:r>
              <a:rPr lang="zh-TW" altLang="zh-TW" sz="3000" dirty="0" smtClean="0">
                <a:solidFill>
                  <a:prstClr val="black"/>
                </a:solidFill>
              </a:rPr>
              <a:t>圖書</a:t>
            </a:r>
            <a:r>
              <a:rPr lang="zh-TW" altLang="zh-TW" sz="3000" dirty="0">
                <a:solidFill>
                  <a:prstClr val="black"/>
                </a:solidFill>
              </a:rPr>
              <a:t>股長</a:t>
            </a:r>
            <a:r>
              <a:rPr lang="en-US" altLang="zh-TW" sz="3000" dirty="0" smtClean="0">
                <a:solidFill>
                  <a:prstClr val="black"/>
                </a:solidFill>
              </a:rPr>
              <a:t>:</a:t>
            </a:r>
            <a:r>
              <a:rPr lang="en-US" altLang="zh-TW" sz="3000" dirty="0"/>
              <a:t> </a:t>
            </a:r>
            <a:r>
              <a:rPr lang="zh-TW" altLang="en-US" sz="3000" dirty="0" smtClean="0"/>
              <a:t> </a:t>
            </a:r>
            <a:r>
              <a:rPr lang="en-US" altLang="zh-TW" sz="3000" dirty="0" smtClean="0"/>
              <a:t>04</a:t>
            </a:r>
            <a:r>
              <a:rPr lang="zh-TW" altLang="zh-TW" sz="3000" dirty="0"/>
              <a:t>王耀諏</a:t>
            </a:r>
            <a:endParaRPr lang="en-US" altLang="zh-TW" sz="3000" dirty="0" smtClean="0">
              <a:solidFill>
                <a:prstClr val="black"/>
              </a:solidFill>
            </a:endParaRPr>
          </a:p>
          <a:p>
            <a:pPr lvl="0">
              <a:buClr>
                <a:srgbClr val="B13F9A"/>
              </a:buClr>
            </a:pPr>
            <a:r>
              <a:rPr lang="zh-TW" altLang="zh-TW" sz="3000" dirty="0">
                <a:solidFill>
                  <a:prstClr val="black"/>
                </a:solidFill>
              </a:rPr>
              <a:t>合作資源：</a:t>
            </a:r>
            <a:r>
              <a:rPr lang="en-US" altLang="zh-TW" sz="3000" dirty="0">
                <a:solidFill>
                  <a:prstClr val="black"/>
                </a:solidFill>
              </a:rPr>
              <a:t> 13</a:t>
            </a:r>
            <a:r>
              <a:rPr lang="zh-TW" altLang="zh-TW" sz="3000" dirty="0">
                <a:solidFill>
                  <a:prstClr val="black"/>
                </a:solidFill>
              </a:rPr>
              <a:t>洪敏鈞</a:t>
            </a:r>
            <a:endParaRPr lang="en-US" altLang="zh-TW" sz="3000" dirty="0">
              <a:solidFill>
                <a:prstClr val="black"/>
              </a:solidFill>
            </a:endParaRPr>
          </a:p>
          <a:p>
            <a:pPr lvl="0"/>
            <a:endParaRPr lang="en-US" altLang="zh-TW" sz="2800" dirty="0">
              <a:solidFill>
                <a:prstClr val="black"/>
              </a:solidFill>
            </a:endParaRPr>
          </a:p>
        </p:txBody>
      </p:sp>
      <p:sp>
        <p:nvSpPr>
          <p:cNvPr id="3" name="頁尾版面配置區 2"/>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618382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306517"/>
            <a:ext cx="7239000" cy="1143000"/>
          </a:xfrm>
        </p:spPr>
        <p:txBody>
          <a:bodyPr>
            <a:normAutofit/>
          </a:bodyPr>
          <a:lstStyle/>
          <a:p>
            <a:pPr algn="ctr"/>
            <a:r>
              <a:rPr lang="zh-TW" altLang="zh-TW" sz="5400" b="1" dirty="0">
                <a:effectLst/>
              </a:rPr>
              <a:t>各科小老師名單</a:t>
            </a:r>
            <a:endParaRPr lang="zh-TW" altLang="en-US" sz="5400" dirty="0"/>
          </a:p>
        </p:txBody>
      </p:sp>
      <p:pic>
        <p:nvPicPr>
          <p:cNvPr id="6145" name="Picture 1" descr="Z:\Temporary Internet Files\Content.IE5\ZN3HCH1X\MC9004454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332656"/>
            <a:ext cx="1329231" cy="1321759"/>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idx="1"/>
          </p:nvPr>
        </p:nvSpPr>
        <p:spPr>
          <a:xfrm>
            <a:off x="386015" y="2011680"/>
            <a:ext cx="4656505" cy="4846320"/>
          </a:xfrm>
        </p:spPr>
        <p:txBody>
          <a:bodyPr>
            <a:normAutofit/>
          </a:bodyPr>
          <a:lstStyle/>
          <a:p>
            <a:pPr fontAlgn="t"/>
            <a:r>
              <a:rPr lang="zh-TW" altLang="zh-TW" sz="3000" dirty="0" smtClean="0"/>
              <a:t>國文：</a:t>
            </a:r>
            <a:r>
              <a:rPr lang="en-US" altLang="zh-TW" sz="3000" dirty="0"/>
              <a:t>40</a:t>
            </a:r>
            <a:r>
              <a:rPr lang="zh-TW" altLang="en-US" sz="3000" dirty="0" smtClean="0"/>
              <a:t>楊惠宇           </a:t>
            </a:r>
            <a:endParaRPr lang="zh-TW" altLang="zh-TW" sz="3000" dirty="0" smtClean="0"/>
          </a:p>
          <a:p>
            <a:pPr fontAlgn="t"/>
            <a:r>
              <a:rPr lang="zh-TW" altLang="zh-TW" sz="3000" dirty="0" smtClean="0"/>
              <a:t>英文：</a:t>
            </a:r>
            <a:r>
              <a:rPr lang="en-US" altLang="zh-TW" sz="3000" dirty="0"/>
              <a:t>06</a:t>
            </a:r>
            <a:r>
              <a:rPr lang="zh-TW" altLang="zh-TW" sz="3000" dirty="0"/>
              <a:t>何柏</a:t>
            </a:r>
            <a:r>
              <a:rPr lang="zh-TW" altLang="zh-TW" sz="3000" dirty="0" smtClean="0"/>
              <a:t>緯</a:t>
            </a:r>
            <a:endParaRPr lang="en-US" altLang="zh-TW" sz="3000" dirty="0" smtClean="0"/>
          </a:p>
          <a:p>
            <a:pPr fontAlgn="t"/>
            <a:r>
              <a:rPr lang="zh-TW" altLang="zh-TW" sz="3000" dirty="0" smtClean="0"/>
              <a:t>數學：</a:t>
            </a:r>
            <a:r>
              <a:rPr lang="en-US" altLang="zh-TW" sz="3000" dirty="0"/>
              <a:t>45</a:t>
            </a:r>
            <a:r>
              <a:rPr lang="zh-TW" altLang="en-US" sz="3000" dirty="0"/>
              <a:t>鄧</a:t>
            </a:r>
            <a:r>
              <a:rPr lang="zh-TW" altLang="en-US" sz="3000" dirty="0" smtClean="0"/>
              <a:t>晴 </a:t>
            </a:r>
            <a:r>
              <a:rPr lang="en-US" altLang="zh-TW" sz="3000" dirty="0" smtClean="0"/>
              <a:t>17</a:t>
            </a:r>
            <a:r>
              <a:rPr lang="zh-TW" altLang="en-US" sz="3000" dirty="0" smtClean="0"/>
              <a:t>王維翔</a:t>
            </a:r>
            <a:endParaRPr lang="en-US" altLang="zh-TW" sz="3000" dirty="0" smtClean="0"/>
          </a:p>
          <a:p>
            <a:pPr fontAlgn="t"/>
            <a:r>
              <a:rPr lang="zh-TW" altLang="en-US" sz="3000" dirty="0" smtClean="0"/>
              <a:t>理化</a:t>
            </a:r>
            <a:r>
              <a:rPr lang="zh-TW" altLang="zh-TW" sz="3000" dirty="0" smtClean="0"/>
              <a:t>：</a:t>
            </a:r>
            <a:r>
              <a:rPr lang="en-US" altLang="zh-TW" sz="3000" dirty="0" smtClean="0"/>
              <a:t>31</a:t>
            </a:r>
            <a:r>
              <a:rPr lang="zh-TW" altLang="zh-TW" sz="3000" dirty="0"/>
              <a:t>王助安</a:t>
            </a:r>
          </a:p>
          <a:p>
            <a:pPr fontAlgn="t"/>
            <a:r>
              <a:rPr lang="zh-TW" altLang="zh-TW" sz="3000" dirty="0"/>
              <a:t>公民</a:t>
            </a:r>
            <a:r>
              <a:rPr lang="zh-TW" altLang="zh-TW" sz="3000" dirty="0" smtClean="0"/>
              <a:t>：</a:t>
            </a:r>
            <a:r>
              <a:rPr lang="en-US" altLang="zh-TW" sz="3000" dirty="0"/>
              <a:t>39</a:t>
            </a:r>
            <a:r>
              <a:rPr lang="zh-TW" altLang="en-US" sz="3000" dirty="0"/>
              <a:t>黃宥</a:t>
            </a:r>
            <a:r>
              <a:rPr lang="zh-TW" altLang="en-US" sz="3000" dirty="0" smtClean="0"/>
              <a:t>甄</a:t>
            </a:r>
            <a:endParaRPr lang="en-US" altLang="zh-TW" sz="3000" dirty="0" smtClean="0"/>
          </a:p>
          <a:p>
            <a:pPr fontAlgn="t"/>
            <a:r>
              <a:rPr lang="zh-TW" altLang="zh-TW" sz="3000" dirty="0" smtClean="0"/>
              <a:t>歷史：</a:t>
            </a:r>
            <a:r>
              <a:rPr lang="en-US" altLang="zh-TW" sz="3000" dirty="0"/>
              <a:t>38</a:t>
            </a:r>
            <a:r>
              <a:rPr lang="zh-TW" altLang="zh-TW" sz="3000" dirty="0"/>
              <a:t>黃心妤</a:t>
            </a:r>
            <a:endParaRPr lang="en-US" altLang="zh-TW" sz="3000" dirty="0" smtClean="0"/>
          </a:p>
          <a:p>
            <a:pPr fontAlgn="t"/>
            <a:r>
              <a:rPr lang="zh-TW" altLang="zh-TW" sz="3000" dirty="0" smtClean="0"/>
              <a:t>地理：</a:t>
            </a:r>
            <a:r>
              <a:rPr lang="en-US" altLang="zh-TW" sz="3000" dirty="0"/>
              <a:t>35</a:t>
            </a:r>
            <a:r>
              <a:rPr lang="zh-TW" altLang="zh-TW" sz="3000" dirty="0"/>
              <a:t>莊元媛</a:t>
            </a:r>
          </a:p>
          <a:p>
            <a:pPr fontAlgn="t"/>
            <a:endParaRPr lang="en-US" altLang="zh-TW" sz="2800" dirty="0" smtClean="0"/>
          </a:p>
          <a:p>
            <a:endParaRPr lang="zh-TW" altLang="en-US" sz="2800" dirty="0"/>
          </a:p>
        </p:txBody>
      </p:sp>
      <p:sp>
        <p:nvSpPr>
          <p:cNvPr id="6" name="內容版面配置區 2"/>
          <p:cNvSpPr txBox="1">
            <a:spLocks/>
          </p:cNvSpPr>
          <p:nvPr/>
        </p:nvSpPr>
        <p:spPr>
          <a:xfrm>
            <a:off x="4760952" y="1844824"/>
            <a:ext cx="3898776" cy="484632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fontAlgn="t"/>
            <a:r>
              <a:rPr lang="zh-TW" altLang="zh-TW" sz="3000" dirty="0" smtClean="0"/>
              <a:t>健教：</a:t>
            </a:r>
            <a:r>
              <a:rPr lang="en-US" altLang="zh-TW" sz="3000" dirty="0"/>
              <a:t>12</a:t>
            </a:r>
            <a:r>
              <a:rPr lang="zh-TW" altLang="en-US" sz="3000" dirty="0"/>
              <a:t>林品綸</a:t>
            </a:r>
            <a:endParaRPr lang="en-US" altLang="zh-TW" sz="3000" dirty="0" smtClean="0"/>
          </a:p>
          <a:p>
            <a:pPr fontAlgn="t"/>
            <a:r>
              <a:rPr lang="zh-TW" altLang="zh-TW" sz="3000" dirty="0" smtClean="0"/>
              <a:t>音樂：</a:t>
            </a:r>
            <a:r>
              <a:rPr lang="en-US" altLang="zh-TW" sz="3000" dirty="0"/>
              <a:t>01</a:t>
            </a:r>
            <a:r>
              <a:rPr lang="zh-TW" altLang="en-US" sz="3000" dirty="0"/>
              <a:t>王立</a:t>
            </a:r>
            <a:r>
              <a:rPr lang="zh-TW" altLang="en-US" sz="3000" dirty="0" smtClean="0"/>
              <a:t>澔</a:t>
            </a:r>
            <a:endParaRPr lang="zh-TW" altLang="zh-TW" sz="3000" dirty="0" smtClean="0"/>
          </a:p>
          <a:p>
            <a:pPr fontAlgn="t"/>
            <a:r>
              <a:rPr lang="zh-TW" altLang="zh-TW" sz="3000" dirty="0" smtClean="0"/>
              <a:t>表藝：</a:t>
            </a:r>
            <a:r>
              <a:rPr lang="en-US" altLang="zh-TW" sz="3000" dirty="0"/>
              <a:t>10</a:t>
            </a:r>
            <a:r>
              <a:rPr lang="zh-TW" altLang="zh-TW" sz="3000" dirty="0"/>
              <a:t>周鉦淯</a:t>
            </a:r>
            <a:endParaRPr lang="zh-TW" altLang="zh-TW" sz="3000" dirty="0" smtClean="0"/>
          </a:p>
          <a:p>
            <a:pPr fontAlgn="t"/>
            <a:r>
              <a:rPr lang="zh-TW" altLang="zh-TW" sz="3000" dirty="0" smtClean="0"/>
              <a:t>家童：</a:t>
            </a:r>
            <a:r>
              <a:rPr lang="en-US" altLang="zh-TW" sz="3000" dirty="0"/>
              <a:t>07</a:t>
            </a:r>
            <a:r>
              <a:rPr lang="zh-TW" altLang="zh-TW" sz="3000" dirty="0"/>
              <a:t>李仁傑</a:t>
            </a:r>
            <a:endParaRPr lang="zh-TW" altLang="zh-TW" sz="3000" dirty="0" smtClean="0"/>
          </a:p>
          <a:p>
            <a:pPr fontAlgn="t"/>
            <a:r>
              <a:rPr lang="zh-TW" altLang="zh-TW" sz="3000" dirty="0" smtClean="0"/>
              <a:t>美術：</a:t>
            </a:r>
            <a:r>
              <a:rPr lang="en-US" altLang="zh-TW" sz="3000" dirty="0"/>
              <a:t>44</a:t>
            </a:r>
            <a:r>
              <a:rPr lang="zh-TW" altLang="zh-TW" sz="3000" dirty="0"/>
              <a:t>蔡孟珍</a:t>
            </a:r>
            <a:endParaRPr lang="en-US" altLang="zh-TW" sz="3000" dirty="0" smtClean="0"/>
          </a:p>
          <a:p>
            <a:pPr fontAlgn="t"/>
            <a:r>
              <a:rPr lang="zh-TW" altLang="zh-TW" sz="3000" dirty="0" smtClean="0"/>
              <a:t>生科</a:t>
            </a:r>
            <a:r>
              <a:rPr lang="en-US" altLang="zh-TW" sz="3000" dirty="0" smtClean="0"/>
              <a:t> :</a:t>
            </a:r>
            <a:r>
              <a:rPr lang="zh-TW" altLang="en-US" sz="3000" dirty="0" smtClean="0"/>
              <a:t> </a:t>
            </a:r>
            <a:r>
              <a:rPr lang="en-US" altLang="zh-TW" sz="3000" dirty="0" smtClean="0"/>
              <a:t>04</a:t>
            </a:r>
            <a:r>
              <a:rPr lang="zh-TW" altLang="zh-TW" sz="3000" dirty="0"/>
              <a:t>王耀</a:t>
            </a:r>
            <a:r>
              <a:rPr lang="zh-TW" altLang="zh-TW" sz="3000" dirty="0" smtClean="0"/>
              <a:t>諏</a:t>
            </a:r>
            <a:endParaRPr lang="en-US" altLang="zh-TW" sz="3000" dirty="0" smtClean="0"/>
          </a:p>
          <a:p>
            <a:pPr fontAlgn="t"/>
            <a:r>
              <a:rPr lang="zh-TW" altLang="en-US" sz="3000" dirty="0"/>
              <a:t>地</a:t>
            </a:r>
            <a:r>
              <a:rPr lang="zh-TW" altLang="en-US" sz="3000" dirty="0" smtClean="0"/>
              <a:t>科：</a:t>
            </a:r>
            <a:r>
              <a:rPr lang="en-US" altLang="zh-TW" sz="3000" dirty="0" smtClean="0"/>
              <a:t>02</a:t>
            </a:r>
            <a:r>
              <a:rPr lang="zh-TW" altLang="en-US" sz="3000" dirty="0" smtClean="0"/>
              <a:t>王禹傑</a:t>
            </a:r>
            <a:endParaRPr lang="zh-TW" altLang="zh-TW" sz="3000" dirty="0" smtClean="0"/>
          </a:p>
          <a:p>
            <a:endParaRPr lang="zh-TW" altLang="en-US" dirty="0"/>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56739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48680"/>
            <a:ext cx="7239000" cy="1143000"/>
          </a:xfrm>
        </p:spPr>
        <p:txBody>
          <a:bodyPr>
            <a:normAutofit/>
          </a:bodyPr>
          <a:lstStyle/>
          <a:p>
            <a:pPr algn="ctr"/>
            <a:r>
              <a:rPr lang="zh-TW" altLang="en-US" sz="5400" dirty="0" smtClean="0"/>
              <a:t>班級小</a:t>
            </a:r>
            <a:r>
              <a:rPr lang="zh-TW" altLang="en-US" sz="5400" dirty="0"/>
              <a:t>助手</a:t>
            </a:r>
          </a:p>
        </p:txBody>
      </p:sp>
      <p:pic>
        <p:nvPicPr>
          <p:cNvPr id="7171" name="Picture 3" descr="Z:\Temporary Internet Files\Content.IE5\L200ZFG7\MC9003616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04664"/>
            <a:ext cx="1387363"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內容版面配置區 3"/>
          <p:cNvGraphicFramePr>
            <a:graphicFrameLocks noGrp="1"/>
          </p:cNvGraphicFramePr>
          <p:nvPr>
            <p:ph idx="1"/>
            <p:extLst>
              <p:ext uri="{D42A27DB-BD31-4B8C-83A1-F6EECF244321}">
                <p14:modId xmlns:p14="http://schemas.microsoft.com/office/powerpoint/2010/main" val="3204620015"/>
              </p:ext>
            </p:extLst>
          </p:nvPr>
        </p:nvGraphicFramePr>
        <p:xfrm>
          <a:off x="755576" y="2492896"/>
          <a:ext cx="6912768" cy="2780568"/>
        </p:xfrm>
        <a:graphic>
          <a:graphicData uri="http://schemas.openxmlformats.org/drawingml/2006/table">
            <a:tbl>
              <a:tblPr>
                <a:tableStyleId>{5C22544A-7EE6-4342-B048-85BDC9FD1C3A}</a:tableStyleId>
              </a:tblPr>
              <a:tblGrid>
                <a:gridCol w="6912768"/>
              </a:tblGrid>
              <a:tr h="702661">
                <a:tc>
                  <a:txBody>
                    <a:bodyPr/>
                    <a:lstStyle/>
                    <a:p>
                      <a:pPr>
                        <a:lnSpc>
                          <a:spcPts val="2000"/>
                        </a:lnSpc>
                        <a:spcAft>
                          <a:spcPts val="0"/>
                        </a:spcAft>
                      </a:pPr>
                      <a:r>
                        <a:rPr lang="zh-TW" sz="3000" kern="100" dirty="0">
                          <a:effectLst/>
                        </a:rPr>
                        <a:t>聯絡簿收發整理</a:t>
                      </a:r>
                      <a:r>
                        <a:rPr lang="en-US" sz="3000" kern="100" dirty="0">
                          <a:effectLst/>
                        </a:rPr>
                        <a:t> </a:t>
                      </a:r>
                      <a:r>
                        <a:rPr lang="en-US" sz="3000" kern="100" dirty="0" smtClean="0">
                          <a:effectLst/>
                        </a:rPr>
                        <a:t>:</a:t>
                      </a:r>
                      <a:r>
                        <a:rPr kumimoji="0" lang="en-US" altLang="zh-TW" sz="3000" kern="1200" dirty="0" smtClean="0">
                          <a:solidFill>
                            <a:schemeClr val="dk1"/>
                          </a:solidFill>
                          <a:effectLst/>
                          <a:latin typeface="+mn-lt"/>
                          <a:ea typeface="+mn-ea"/>
                          <a:cs typeface="+mn-cs"/>
                        </a:rPr>
                        <a:t>36</a:t>
                      </a:r>
                      <a:r>
                        <a:rPr kumimoji="0" lang="zh-TW" altLang="zh-TW" sz="3000" kern="1200" dirty="0" smtClean="0">
                          <a:solidFill>
                            <a:schemeClr val="dk1"/>
                          </a:solidFill>
                          <a:effectLst/>
                          <a:latin typeface="+mn-lt"/>
                          <a:ea typeface="+mn-ea"/>
                          <a:cs typeface="+mn-cs"/>
                        </a:rPr>
                        <a:t>陳詩淇</a:t>
                      </a:r>
                      <a:r>
                        <a:rPr kumimoji="0" lang="zh-TW" altLang="en-US" sz="3000" kern="1200" dirty="0" smtClean="0">
                          <a:solidFill>
                            <a:schemeClr val="dk1"/>
                          </a:solidFill>
                          <a:effectLst/>
                          <a:latin typeface="+mn-lt"/>
                          <a:ea typeface="+mn-ea"/>
                          <a:cs typeface="+mn-cs"/>
                        </a:rPr>
                        <a:t> </a:t>
                      </a:r>
                      <a:r>
                        <a:rPr kumimoji="0" lang="en-US" altLang="zh-TW" sz="3000" kern="1200" dirty="0" smtClean="0">
                          <a:solidFill>
                            <a:schemeClr val="dk1"/>
                          </a:solidFill>
                          <a:effectLst/>
                          <a:latin typeface="+mn-lt"/>
                          <a:ea typeface="+mn-ea"/>
                          <a:cs typeface="+mn-cs"/>
                        </a:rPr>
                        <a:t>46</a:t>
                      </a:r>
                      <a:r>
                        <a:rPr kumimoji="0" lang="zh-TW" altLang="en-US" sz="3000" kern="1200" dirty="0" smtClean="0">
                          <a:solidFill>
                            <a:schemeClr val="dk1"/>
                          </a:solidFill>
                          <a:effectLst/>
                          <a:latin typeface="+mn-lt"/>
                          <a:ea typeface="+mn-ea"/>
                          <a:cs typeface="+mn-cs"/>
                        </a:rPr>
                        <a:t>簡郁庭</a:t>
                      </a:r>
                      <a:endParaRPr lang="zh-TW" sz="3000" kern="100" dirty="0">
                        <a:effectLst/>
                        <a:latin typeface="Times New Roman"/>
                        <a:ea typeface="新細明體"/>
                      </a:endParaRPr>
                    </a:p>
                  </a:txBody>
                  <a:tcPr marL="17780" marR="17780" marT="0" marB="0"/>
                </a:tc>
              </a:tr>
              <a:tr h="624589">
                <a:tc>
                  <a:txBody>
                    <a:bodyPr/>
                    <a:lstStyle/>
                    <a:p>
                      <a:pPr>
                        <a:lnSpc>
                          <a:spcPts val="2000"/>
                        </a:lnSpc>
                        <a:spcAft>
                          <a:spcPts val="0"/>
                        </a:spcAft>
                      </a:pPr>
                      <a:r>
                        <a:rPr lang="zh-TW" sz="3000" kern="100" dirty="0">
                          <a:effectLst/>
                        </a:rPr>
                        <a:t>黑板、登記整理 </a:t>
                      </a:r>
                      <a:r>
                        <a:rPr lang="en-US" sz="3000" kern="100" dirty="0">
                          <a:effectLst/>
                        </a:rPr>
                        <a:t>:  </a:t>
                      </a:r>
                      <a:r>
                        <a:rPr kumimoji="0" lang="en-US" altLang="zh-TW" sz="3000" kern="1200" dirty="0" smtClean="0">
                          <a:solidFill>
                            <a:schemeClr val="dk1"/>
                          </a:solidFill>
                          <a:effectLst/>
                          <a:latin typeface="+mn-lt"/>
                          <a:ea typeface="+mn-ea"/>
                          <a:cs typeface="+mn-cs"/>
                        </a:rPr>
                        <a:t>33</a:t>
                      </a:r>
                      <a:r>
                        <a:rPr kumimoji="0" lang="zh-TW" altLang="zh-TW" sz="3000" kern="1200" dirty="0" smtClean="0">
                          <a:solidFill>
                            <a:schemeClr val="dk1"/>
                          </a:solidFill>
                          <a:effectLst/>
                          <a:latin typeface="+mn-lt"/>
                          <a:ea typeface="+mn-ea"/>
                          <a:cs typeface="+mn-cs"/>
                        </a:rPr>
                        <a:t>林亭君</a:t>
                      </a:r>
                      <a:endParaRPr lang="zh-TW" sz="3000" kern="100" dirty="0">
                        <a:effectLst/>
                        <a:latin typeface="Times New Roman"/>
                        <a:ea typeface="新細明體"/>
                      </a:endParaRPr>
                    </a:p>
                  </a:txBody>
                  <a:tcPr marL="17780" marR="17780" marT="0" marB="0"/>
                </a:tc>
              </a:tr>
              <a:tr h="441418">
                <a:tc>
                  <a:txBody>
                    <a:bodyPr/>
                    <a:lstStyle/>
                    <a:p>
                      <a:pPr>
                        <a:lnSpc>
                          <a:spcPts val="2000"/>
                        </a:lnSpc>
                        <a:spcAft>
                          <a:spcPts val="0"/>
                        </a:spcAft>
                      </a:pPr>
                      <a:r>
                        <a:rPr lang="zh-TW" sz="3000" kern="100" dirty="0">
                          <a:effectLst/>
                        </a:rPr>
                        <a:t>班級門</a:t>
                      </a:r>
                      <a:r>
                        <a:rPr lang="zh-TW" sz="3000" kern="100" dirty="0" smtClean="0">
                          <a:effectLst/>
                        </a:rPr>
                        <a:t>鎖：</a:t>
                      </a:r>
                      <a:r>
                        <a:rPr lang="zh-TW" altLang="en-US" sz="3000" kern="100" dirty="0" smtClean="0">
                          <a:effectLst/>
                        </a:rPr>
                        <a:t> </a:t>
                      </a:r>
                      <a:r>
                        <a:rPr lang="en-US" sz="3000" kern="100" dirty="0" smtClean="0">
                          <a:effectLst/>
                        </a:rPr>
                        <a:t>11</a:t>
                      </a:r>
                      <a:r>
                        <a:rPr lang="zh-TW" sz="3000" kern="100" dirty="0">
                          <a:effectLst/>
                        </a:rPr>
                        <a:t>林志嘉</a:t>
                      </a:r>
                      <a:endParaRPr lang="zh-TW" sz="3000" kern="100" dirty="0">
                        <a:effectLst/>
                        <a:latin typeface="Times New Roman"/>
                        <a:ea typeface="新細明體"/>
                      </a:endParaRPr>
                    </a:p>
                  </a:txBody>
                  <a:tcPr marL="17780" marR="17780" marT="0" marB="0"/>
                </a:tc>
              </a:tr>
              <a:tr h="570482">
                <a:tc>
                  <a:txBody>
                    <a:bodyPr/>
                    <a:lstStyle/>
                    <a:p>
                      <a:pPr>
                        <a:lnSpc>
                          <a:spcPts val="2000"/>
                        </a:lnSpc>
                        <a:spcAft>
                          <a:spcPts val="0"/>
                        </a:spcAft>
                      </a:pPr>
                      <a:endParaRPr kumimoji="0" lang="en-US" altLang="zh-TW" sz="3000" kern="100" dirty="0" smtClean="0">
                        <a:solidFill>
                          <a:schemeClr val="dk1"/>
                        </a:solidFill>
                        <a:effectLst/>
                        <a:latin typeface="+mn-lt"/>
                        <a:ea typeface="+mn-ea"/>
                        <a:cs typeface="+mn-cs"/>
                      </a:endParaRPr>
                    </a:p>
                    <a:p>
                      <a:pPr>
                        <a:lnSpc>
                          <a:spcPts val="2000"/>
                        </a:lnSpc>
                        <a:spcAft>
                          <a:spcPts val="0"/>
                        </a:spcAft>
                      </a:pPr>
                      <a:r>
                        <a:rPr kumimoji="0" lang="zh-TW" altLang="en-US" sz="3000" kern="100" dirty="0" smtClean="0">
                          <a:solidFill>
                            <a:schemeClr val="dk1"/>
                          </a:solidFill>
                          <a:effectLst/>
                          <a:latin typeface="+mn-lt"/>
                          <a:ea typeface="+mn-ea"/>
                          <a:cs typeface="+mn-cs"/>
                        </a:rPr>
                        <a:t>公物保管</a:t>
                      </a:r>
                      <a:r>
                        <a:rPr kumimoji="0" lang="en-US" altLang="zh-TW" sz="3000" kern="100" dirty="0" smtClean="0">
                          <a:solidFill>
                            <a:schemeClr val="dk1"/>
                          </a:solidFill>
                          <a:effectLst/>
                          <a:latin typeface="+mn-lt"/>
                          <a:ea typeface="+mn-ea"/>
                          <a:cs typeface="+mn-cs"/>
                        </a:rPr>
                        <a:t>:</a:t>
                      </a:r>
                      <a:r>
                        <a:rPr kumimoji="0" lang="zh-TW" altLang="zh-TW" sz="3000" kern="1200" dirty="0" smtClean="0">
                          <a:solidFill>
                            <a:schemeClr val="dk1"/>
                          </a:solidFill>
                          <a:effectLst/>
                          <a:latin typeface="+mn-lt"/>
                          <a:ea typeface="+mn-ea"/>
                          <a:cs typeface="+mn-cs"/>
                        </a:rPr>
                        <a:t> </a:t>
                      </a:r>
                      <a:r>
                        <a:rPr kumimoji="0" lang="zh-TW" altLang="en-US" sz="3000" kern="1200" dirty="0" smtClean="0">
                          <a:solidFill>
                            <a:schemeClr val="dk1"/>
                          </a:solidFill>
                          <a:effectLst/>
                          <a:latin typeface="+mn-lt"/>
                          <a:ea typeface="+mn-ea"/>
                          <a:cs typeface="+mn-cs"/>
                        </a:rPr>
                        <a:t> </a:t>
                      </a:r>
                      <a:r>
                        <a:rPr kumimoji="0" lang="en-US" altLang="zh-TW" sz="3000" kern="1200" dirty="0" smtClean="0">
                          <a:solidFill>
                            <a:schemeClr val="dk1"/>
                          </a:solidFill>
                          <a:effectLst/>
                          <a:latin typeface="+mn-lt"/>
                          <a:ea typeface="+mn-ea"/>
                          <a:cs typeface="+mn-cs"/>
                        </a:rPr>
                        <a:t>34</a:t>
                      </a:r>
                      <a:r>
                        <a:rPr kumimoji="0" lang="zh-TW" altLang="zh-TW" sz="3000" kern="1200" dirty="0" smtClean="0">
                          <a:solidFill>
                            <a:schemeClr val="dk1"/>
                          </a:solidFill>
                          <a:effectLst/>
                          <a:latin typeface="+mn-lt"/>
                          <a:ea typeface="+mn-ea"/>
                          <a:cs typeface="+mn-cs"/>
                        </a:rPr>
                        <a:t>張薰云</a:t>
                      </a:r>
                      <a:endParaRPr kumimoji="0" lang="zh-TW" sz="3000" kern="100" dirty="0">
                        <a:solidFill>
                          <a:schemeClr val="dk1"/>
                        </a:solidFill>
                        <a:effectLst/>
                        <a:latin typeface="+mn-lt"/>
                        <a:ea typeface="+mn-ea"/>
                        <a:cs typeface="+mn-cs"/>
                      </a:endParaRPr>
                    </a:p>
                  </a:txBody>
                  <a:tcPr marL="17780" marR="17780" marT="0" marB="0"/>
                </a:tc>
              </a:tr>
              <a:tr h="441418">
                <a:tc>
                  <a:txBody>
                    <a:bodyPr/>
                    <a:lstStyle/>
                    <a:p>
                      <a:pPr>
                        <a:lnSpc>
                          <a:spcPts val="2000"/>
                        </a:lnSpc>
                        <a:spcAft>
                          <a:spcPts val="0"/>
                        </a:spcAft>
                      </a:pPr>
                      <a:endParaRPr lang="zh-TW" sz="2800" kern="100" dirty="0">
                        <a:effectLst/>
                        <a:latin typeface="Times New Roman"/>
                        <a:ea typeface="新細明體"/>
                      </a:endParaRPr>
                    </a:p>
                  </a:txBody>
                  <a:tcPr marL="17780" marR="17780" marT="0" marB="0"/>
                </a:tc>
              </a:tr>
            </a:tbl>
          </a:graphicData>
        </a:graphic>
      </p:graphicFrame>
      <p:sp>
        <p:nvSpPr>
          <p:cNvPr id="3" name="頁尾版面配置區 2"/>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182275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2678" y="166192"/>
            <a:ext cx="6193234" cy="936104"/>
          </a:xfrm>
        </p:spPr>
        <p:txBody>
          <a:bodyPr>
            <a:normAutofit/>
          </a:bodyPr>
          <a:lstStyle/>
          <a:p>
            <a:pPr algn="ctr"/>
            <a:r>
              <a:rPr lang="zh-TW" altLang="en-US" sz="5400" dirty="0" smtClean="0"/>
              <a:t>班務報告</a:t>
            </a:r>
            <a:endParaRPr lang="zh-TW" altLang="en-US" sz="5400" dirty="0"/>
          </a:p>
        </p:txBody>
      </p:sp>
      <p:sp>
        <p:nvSpPr>
          <p:cNvPr id="3" name="內容版面配置區 2"/>
          <p:cNvSpPr>
            <a:spLocks noGrp="1"/>
          </p:cNvSpPr>
          <p:nvPr>
            <p:ph idx="1"/>
          </p:nvPr>
        </p:nvSpPr>
        <p:spPr>
          <a:xfrm>
            <a:off x="323528" y="1268760"/>
            <a:ext cx="7776864" cy="5976664"/>
          </a:xfrm>
        </p:spPr>
        <p:txBody>
          <a:bodyPr>
            <a:noAutofit/>
          </a:bodyPr>
          <a:lstStyle/>
          <a:p>
            <a:r>
              <a:rPr lang="en-US" altLang="zh-TW" sz="3000" dirty="0" smtClean="0"/>
              <a:t>1.103</a:t>
            </a:r>
            <a:r>
              <a:rPr lang="zh-TW" altLang="en-US" sz="3000" dirty="0" smtClean="0"/>
              <a:t>第二學期班際競賽成績</a:t>
            </a:r>
            <a:r>
              <a:rPr lang="en-US" altLang="zh-TW" sz="3000" dirty="0" smtClean="0"/>
              <a:t>:</a:t>
            </a:r>
          </a:p>
          <a:p>
            <a:pPr marL="0" indent="0">
              <a:buNone/>
            </a:pPr>
            <a:r>
              <a:rPr lang="en-US" altLang="zh-TW" sz="3000" dirty="0" smtClean="0"/>
              <a:t> </a:t>
            </a:r>
            <a:r>
              <a:rPr lang="zh-TW" altLang="en-US" sz="3000" dirty="0" smtClean="0"/>
              <a:t>   「書香</a:t>
            </a:r>
            <a:r>
              <a:rPr lang="en-US" altLang="zh-TW" sz="3000" dirty="0" smtClean="0"/>
              <a:t>-</a:t>
            </a:r>
            <a:r>
              <a:rPr lang="zh-TW" altLang="en-US" sz="3000" dirty="0" smtClean="0"/>
              <a:t>悅讀」班級剪貼簿榮獲 </a:t>
            </a:r>
            <a:r>
              <a:rPr lang="zh-TW" altLang="en-US" sz="3000" b="1" dirty="0" smtClean="0">
                <a:solidFill>
                  <a:srgbClr val="FF0000"/>
                </a:solidFill>
              </a:rPr>
              <a:t>優等</a:t>
            </a:r>
            <a:endParaRPr lang="en-US" altLang="zh-TW" sz="3000" b="1" dirty="0" smtClean="0"/>
          </a:p>
          <a:p>
            <a:pPr marL="0" indent="0">
              <a:buNone/>
            </a:pPr>
            <a:r>
              <a:rPr lang="zh-TW" altLang="en-US" sz="3000" dirty="0"/>
              <a:t> </a:t>
            </a:r>
            <a:r>
              <a:rPr lang="zh-TW" altLang="en-US" sz="3000" dirty="0" smtClean="0"/>
              <a:t>     整潔競賽總成績榮獲 </a:t>
            </a:r>
            <a:r>
              <a:rPr lang="zh-TW" altLang="en-US" sz="3000" b="1" dirty="0">
                <a:solidFill>
                  <a:srgbClr val="FF0000"/>
                </a:solidFill>
              </a:rPr>
              <a:t>優等</a:t>
            </a:r>
            <a:endParaRPr lang="en-US" altLang="zh-TW" sz="3000" b="1" dirty="0">
              <a:solidFill>
                <a:srgbClr val="FF0000"/>
              </a:solidFill>
            </a:endParaRPr>
          </a:p>
          <a:p>
            <a:r>
              <a:rPr lang="en-US" altLang="zh-TW" sz="3000" dirty="0" smtClean="0"/>
              <a:t>2.</a:t>
            </a:r>
            <a:r>
              <a:rPr lang="zh-TW" altLang="en-US" sz="3000" dirty="0"/>
              <a:t>重要</a:t>
            </a:r>
            <a:r>
              <a:rPr lang="zh-TW" altLang="en-US" sz="3000" dirty="0" smtClean="0"/>
              <a:t>時</a:t>
            </a:r>
            <a:r>
              <a:rPr lang="zh-TW" altLang="en-US" sz="3000" dirty="0"/>
              <a:t>程</a:t>
            </a:r>
            <a:r>
              <a:rPr lang="en-US" altLang="zh-TW" sz="3000" dirty="0" smtClean="0"/>
              <a:t>:</a:t>
            </a:r>
            <a:r>
              <a:rPr lang="zh-TW" altLang="en-US" sz="3000" dirty="0" smtClean="0"/>
              <a:t> </a:t>
            </a:r>
            <a:r>
              <a:rPr lang="en-US" altLang="zh-TW" sz="3000" dirty="0" smtClean="0"/>
              <a:t>9/8~9/9</a:t>
            </a:r>
            <a:r>
              <a:rPr lang="zh-TW" altLang="en-US" sz="3000" dirty="0" smtClean="0"/>
              <a:t> </a:t>
            </a:r>
            <a:r>
              <a:rPr lang="zh-TW" altLang="en-US" sz="3000" b="1" dirty="0" smtClean="0">
                <a:solidFill>
                  <a:srgbClr val="00B050"/>
                </a:solidFill>
              </a:rPr>
              <a:t>複習考</a:t>
            </a:r>
            <a:r>
              <a:rPr lang="zh-TW" altLang="en-US" sz="3000" dirty="0" smtClean="0"/>
              <a:t>（</a:t>
            </a:r>
            <a:r>
              <a:rPr lang="en-US" altLang="zh-TW" sz="3000" dirty="0" smtClean="0"/>
              <a:t>B1~B2</a:t>
            </a:r>
            <a:r>
              <a:rPr lang="zh-TW" altLang="en-US" sz="3000" dirty="0" smtClean="0"/>
              <a:t>）</a:t>
            </a:r>
            <a:r>
              <a:rPr lang="zh-TW" altLang="en-US" sz="3000" dirty="0" smtClean="0">
                <a:latin typeface="新細明體"/>
                <a:ea typeface="新細明體"/>
              </a:rPr>
              <a:t>、</a:t>
            </a:r>
            <a:r>
              <a:rPr lang="en-US" altLang="zh-TW" sz="3000" dirty="0" smtClean="0"/>
              <a:t>10/13~10/14</a:t>
            </a:r>
            <a:r>
              <a:rPr lang="zh-TW" altLang="en-US" sz="3000" dirty="0" smtClean="0"/>
              <a:t> </a:t>
            </a:r>
            <a:r>
              <a:rPr lang="zh-TW" altLang="en-US" sz="3000" b="1" dirty="0" smtClean="0">
                <a:solidFill>
                  <a:srgbClr val="7030A0"/>
                </a:solidFill>
              </a:rPr>
              <a:t>段考</a:t>
            </a:r>
            <a:r>
              <a:rPr lang="zh-TW" altLang="en-US" sz="3000" dirty="0" smtClean="0">
                <a:latin typeface="新細明體"/>
                <a:ea typeface="新細明體"/>
              </a:rPr>
              <a:t>、</a:t>
            </a:r>
            <a:r>
              <a:rPr lang="en-US" altLang="zh-TW" sz="3000" dirty="0" smtClean="0"/>
              <a:t>12/03~12/04</a:t>
            </a:r>
            <a:r>
              <a:rPr lang="zh-TW" altLang="en-US" sz="3000" dirty="0" smtClean="0"/>
              <a:t> </a:t>
            </a:r>
            <a:r>
              <a:rPr lang="zh-TW" altLang="en-US" sz="3000" b="1" dirty="0" smtClean="0">
                <a:solidFill>
                  <a:srgbClr val="7030A0"/>
                </a:solidFill>
                <a:latin typeface="新細明體"/>
                <a:ea typeface="新細明體"/>
              </a:rPr>
              <a:t>段考</a:t>
            </a:r>
            <a:r>
              <a:rPr lang="zh-TW" altLang="en-US" sz="3000" dirty="0" smtClean="0">
                <a:latin typeface="新細明體"/>
                <a:ea typeface="新細明體"/>
              </a:rPr>
              <a:t>、</a:t>
            </a:r>
            <a:r>
              <a:rPr lang="en-US" altLang="zh-TW" sz="3000" dirty="0" smtClean="0"/>
              <a:t>12/23~12/24</a:t>
            </a:r>
            <a:r>
              <a:rPr lang="zh-TW" altLang="en-US" sz="3000" dirty="0" smtClean="0"/>
              <a:t> </a:t>
            </a:r>
            <a:r>
              <a:rPr lang="zh-TW" altLang="en-US" sz="3000" b="1" dirty="0" smtClean="0">
                <a:solidFill>
                  <a:srgbClr val="00B050"/>
                </a:solidFill>
              </a:rPr>
              <a:t>複習</a:t>
            </a:r>
            <a:r>
              <a:rPr lang="zh-TW" altLang="en-US" sz="3000" b="1" dirty="0">
                <a:solidFill>
                  <a:srgbClr val="00B050"/>
                </a:solidFill>
              </a:rPr>
              <a:t>考</a:t>
            </a:r>
            <a:r>
              <a:rPr lang="en-US" altLang="zh-TW" sz="3000" dirty="0"/>
              <a:t>(B1~B4)</a:t>
            </a:r>
            <a:r>
              <a:rPr lang="zh-TW" altLang="en-US" sz="3000" dirty="0"/>
              <a:t>、 </a:t>
            </a:r>
            <a:r>
              <a:rPr lang="en-US" altLang="zh-TW" sz="3000" dirty="0"/>
              <a:t>01/19~1/20</a:t>
            </a:r>
            <a:r>
              <a:rPr lang="zh-TW" altLang="en-US" sz="3000" dirty="0"/>
              <a:t> </a:t>
            </a:r>
            <a:r>
              <a:rPr lang="zh-TW" altLang="en-US" sz="3000" b="1" dirty="0" smtClean="0">
                <a:solidFill>
                  <a:srgbClr val="7030A0"/>
                </a:solidFill>
              </a:rPr>
              <a:t>段</a:t>
            </a:r>
            <a:r>
              <a:rPr lang="zh-TW" altLang="en-US" sz="3000" b="1" dirty="0">
                <a:solidFill>
                  <a:srgbClr val="7030A0"/>
                </a:solidFill>
              </a:rPr>
              <a:t>考</a:t>
            </a:r>
            <a:r>
              <a:rPr lang="zh-TW" altLang="en-US" sz="3000" dirty="0" smtClean="0">
                <a:latin typeface="新細明體"/>
                <a:ea typeface="新細明體"/>
              </a:rPr>
              <a:t>、</a:t>
            </a:r>
            <a:r>
              <a:rPr lang="en-US" altLang="zh-TW" sz="3000" dirty="0" smtClean="0"/>
              <a:t>01/20</a:t>
            </a:r>
            <a:r>
              <a:rPr lang="zh-TW" altLang="en-US" sz="3000" dirty="0" smtClean="0"/>
              <a:t>休業</a:t>
            </a:r>
            <a:r>
              <a:rPr lang="zh-TW" altLang="en-US" sz="3000" dirty="0"/>
              <a:t>式</a:t>
            </a:r>
            <a:endParaRPr lang="en-US" altLang="zh-TW" sz="3000" dirty="0"/>
          </a:p>
          <a:p>
            <a:r>
              <a:rPr lang="en-US" altLang="zh-TW" sz="3000" dirty="0"/>
              <a:t>3.</a:t>
            </a:r>
            <a:r>
              <a:rPr lang="zh-TW" altLang="en-US" sz="3000" dirty="0"/>
              <a:t>重要活動</a:t>
            </a:r>
            <a:r>
              <a:rPr lang="en-US" altLang="zh-TW" sz="3000" dirty="0" smtClean="0"/>
              <a:t>:</a:t>
            </a:r>
            <a:r>
              <a:rPr lang="zh-TW" altLang="en-US" sz="3000" dirty="0" smtClean="0"/>
              <a:t> </a:t>
            </a:r>
            <a:r>
              <a:rPr lang="en-US" altLang="zh-TW" sz="3000" b="1" dirty="0" smtClean="0">
                <a:solidFill>
                  <a:srgbClr val="FF0000"/>
                </a:solidFill>
              </a:rPr>
              <a:t>10/26~10/28</a:t>
            </a:r>
            <a:r>
              <a:rPr lang="zh-TW" altLang="en-US" sz="3000" b="1" dirty="0" smtClean="0">
                <a:solidFill>
                  <a:srgbClr val="FF0000"/>
                </a:solidFill>
              </a:rPr>
              <a:t> </a:t>
            </a:r>
            <a:r>
              <a:rPr lang="zh-TW" altLang="en-US" sz="3000" b="1" dirty="0" smtClean="0">
                <a:solidFill>
                  <a:srgbClr val="FF0000"/>
                </a:solidFill>
                <a:latin typeface="新細明體"/>
                <a:ea typeface="新細明體"/>
              </a:rPr>
              <a:t>畢業旅行</a:t>
            </a:r>
            <a:r>
              <a:rPr lang="en-US" altLang="zh-TW" sz="3000" b="1" dirty="0" smtClean="0">
                <a:solidFill>
                  <a:srgbClr val="FF0000"/>
                </a:solidFill>
                <a:latin typeface="新細明體"/>
                <a:ea typeface="新細明體"/>
              </a:rPr>
              <a:t>(</a:t>
            </a:r>
            <a:r>
              <a:rPr lang="zh-TW" altLang="en-US" sz="3000" b="1" dirty="0" smtClean="0">
                <a:solidFill>
                  <a:srgbClr val="FF0000"/>
                </a:solidFill>
                <a:latin typeface="新細明體"/>
                <a:ea typeface="新細明體"/>
              </a:rPr>
              <a:t>備案</a:t>
            </a:r>
            <a:r>
              <a:rPr lang="en-US" altLang="zh-TW" sz="3000" b="1" dirty="0" smtClean="0">
                <a:solidFill>
                  <a:srgbClr val="FF0000"/>
                </a:solidFill>
                <a:latin typeface="新細明體"/>
                <a:ea typeface="新細明體"/>
              </a:rPr>
              <a:t>)</a:t>
            </a:r>
            <a:r>
              <a:rPr lang="zh-TW" altLang="en-US" sz="3000" dirty="0" smtClean="0"/>
              <a:t>、</a:t>
            </a:r>
            <a:r>
              <a:rPr lang="zh-TW" altLang="zh-TW" sz="3000" b="1" dirty="0" smtClean="0">
                <a:solidFill>
                  <a:srgbClr val="7030A0"/>
                </a:solidFill>
              </a:rPr>
              <a:t>校慶</a:t>
            </a:r>
            <a:r>
              <a:rPr lang="en-US" altLang="zh-TW" sz="3000" b="1" dirty="0" smtClean="0">
                <a:solidFill>
                  <a:srgbClr val="7030A0"/>
                </a:solidFill>
              </a:rPr>
              <a:t>11/7</a:t>
            </a:r>
            <a:r>
              <a:rPr lang="zh-TW" altLang="en-US" sz="3000" b="1" dirty="0" smtClean="0">
                <a:solidFill>
                  <a:srgbClr val="7030A0"/>
                </a:solidFill>
              </a:rPr>
              <a:t>（</a:t>
            </a:r>
            <a:r>
              <a:rPr lang="en-US" altLang="zh-TW" sz="3000" b="1" dirty="0" smtClean="0">
                <a:solidFill>
                  <a:srgbClr val="7030A0"/>
                </a:solidFill>
              </a:rPr>
              <a:t>11/9</a:t>
            </a:r>
            <a:r>
              <a:rPr lang="zh-TW" altLang="en-US" sz="3000" b="1" dirty="0" smtClean="0">
                <a:solidFill>
                  <a:srgbClr val="7030A0"/>
                </a:solidFill>
              </a:rPr>
              <a:t>補假）</a:t>
            </a:r>
            <a:r>
              <a:rPr lang="zh-TW" altLang="en-US" sz="3000" dirty="0" smtClean="0">
                <a:latin typeface="新細明體"/>
                <a:ea typeface="新細明體"/>
              </a:rPr>
              <a:t>、</a:t>
            </a:r>
            <a:r>
              <a:rPr lang="en-US" altLang="zh-TW" sz="3000" dirty="0" smtClean="0"/>
              <a:t>11/11</a:t>
            </a:r>
            <a:r>
              <a:rPr lang="zh-TW" altLang="en-US" sz="3000" dirty="0" smtClean="0"/>
              <a:t>英文</a:t>
            </a:r>
            <a:r>
              <a:rPr lang="zh-TW" altLang="en-US" sz="3000" dirty="0"/>
              <a:t>拼字</a:t>
            </a:r>
            <a:r>
              <a:rPr lang="zh-TW" altLang="en-US" sz="3000" dirty="0" smtClean="0"/>
              <a:t>比賽</a:t>
            </a:r>
            <a:r>
              <a:rPr lang="zh-TW" altLang="en-US" sz="3000" dirty="0" smtClean="0">
                <a:latin typeface="新細明體"/>
                <a:ea typeface="新細明體"/>
              </a:rPr>
              <a:t>、</a:t>
            </a:r>
            <a:r>
              <a:rPr lang="en-US" altLang="zh-TW" sz="3000" dirty="0" smtClean="0"/>
              <a:t>11/18</a:t>
            </a:r>
            <a:r>
              <a:rPr lang="zh-TW" altLang="en-US" sz="3000" dirty="0" smtClean="0"/>
              <a:t> 作文測驗</a:t>
            </a:r>
            <a:r>
              <a:rPr lang="zh-TW" altLang="en-US" sz="3000" dirty="0">
                <a:latin typeface="新細明體"/>
                <a:ea typeface="新細明體"/>
              </a:rPr>
              <a:t>、</a:t>
            </a:r>
            <a:r>
              <a:rPr lang="en-US" altLang="zh-TW" sz="3000" dirty="0"/>
              <a:t>12/30</a:t>
            </a:r>
            <a:r>
              <a:rPr lang="zh-TW" altLang="en-US" sz="3000" dirty="0"/>
              <a:t>模範生選舉</a:t>
            </a:r>
            <a:endParaRPr lang="en-US" altLang="zh-TW" sz="3000" dirty="0"/>
          </a:p>
          <a:p>
            <a:endParaRPr lang="en-US" altLang="zh-TW" sz="3200" dirty="0">
              <a:latin typeface="華康墨字體(P)"/>
            </a:endParaRPr>
          </a:p>
          <a:p>
            <a:pPr marL="0" indent="0">
              <a:buNone/>
            </a:pPr>
            <a:endParaRPr lang="en-US" altLang="zh-TW" sz="3200" dirty="0" smtClean="0"/>
          </a:p>
          <a:p>
            <a:endParaRPr lang="zh-TW" altLang="en-US" sz="3200" dirty="0"/>
          </a:p>
        </p:txBody>
      </p:sp>
      <p:pic>
        <p:nvPicPr>
          <p:cNvPr id="17412" name="Picture 4" descr="Z:\Temporary Internet Files\Content.IE5\ZN3HCH1X\MC9001992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6632"/>
            <a:ext cx="1477814"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993894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1436</TotalTime>
  <Words>1362</Words>
  <Application>Microsoft Office PowerPoint</Application>
  <PresentationFormat>如螢幕大小 (4:3)</PresentationFormat>
  <Paragraphs>113</Paragraphs>
  <Slides>25</Slides>
  <Notes>3</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華麗</vt:lpstr>
      <vt:lpstr>928家長日</vt:lpstr>
      <vt:lpstr>家長日流程</vt:lpstr>
      <vt:lpstr> 班級經營報告</vt:lpstr>
      <vt:lpstr>任課教師群</vt:lpstr>
      <vt:lpstr>任課教師群</vt:lpstr>
      <vt:lpstr>班級幹部名單</vt:lpstr>
      <vt:lpstr>各科小老師名單</vt:lpstr>
      <vt:lpstr>班級小助手</vt:lpstr>
      <vt:lpstr>班務報告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請家長配合事項　</vt:lpstr>
      <vt:lpstr>PowerPoint 簡報</vt:lpstr>
      <vt:lpstr>PowerPoint 簡報</vt:lpstr>
      <vt:lpstr>   專任教師入班說明     理化~張惟捷老師     數學~林陸珠老師</vt:lpstr>
      <vt:lpstr> 親師交流站~  1.推選家長代表 2.校務或班務建議及討論  </vt:lpstr>
      <vt:lpstr>感謝您的參與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728家長日</dc:title>
  <dc:creator>Home</dc:creator>
  <cp:lastModifiedBy>HS_901</cp:lastModifiedBy>
  <cp:revision>234</cp:revision>
  <cp:lastPrinted>2015-09-18T14:20:52Z</cp:lastPrinted>
  <dcterms:created xsi:type="dcterms:W3CDTF">2013-09-10T09:58:49Z</dcterms:created>
  <dcterms:modified xsi:type="dcterms:W3CDTF">2015-09-19T00:25:30Z</dcterms:modified>
</cp:coreProperties>
</file>